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60" r:id="rId2"/>
    <p:sldId id="575" r:id="rId3"/>
    <p:sldId id="576" r:id="rId4"/>
    <p:sldId id="577" r:id="rId5"/>
    <p:sldId id="579" r:id="rId6"/>
    <p:sldId id="580" r:id="rId7"/>
    <p:sldId id="582" r:id="rId8"/>
    <p:sldId id="583" r:id="rId9"/>
    <p:sldId id="585" r:id="rId10"/>
    <p:sldId id="587" r:id="rId11"/>
    <p:sldId id="588" r:id="rId12"/>
    <p:sldId id="589" r:id="rId13"/>
    <p:sldId id="590" r:id="rId14"/>
    <p:sldId id="562" r:id="rId15"/>
    <p:sldId id="563" r:id="rId16"/>
    <p:sldId id="564" r:id="rId17"/>
    <p:sldId id="565" r:id="rId18"/>
    <p:sldId id="567" r:id="rId19"/>
    <p:sldId id="591" r:id="rId20"/>
    <p:sldId id="568" r:id="rId21"/>
    <p:sldId id="592" r:id="rId22"/>
    <p:sldId id="593" r:id="rId23"/>
    <p:sldId id="543" r:id="rId24"/>
    <p:sldId id="571" r:id="rId25"/>
    <p:sldId id="573" r:id="rId26"/>
    <p:sldId id="570" r:id="rId27"/>
    <p:sldId id="572" r:id="rId28"/>
    <p:sldId id="557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192EECFB-C336-4660-81A4-C57B1D5B116A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A1C93D03-8A41-4579-96CF-EE630C38B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B44F6F80-A6A4-4629-A10E-733F0C4EB757}" type="datetimeFigureOut">
              <a:rPr lang="is-IS" smtClean="0"/>
              <a:pPr/>
              <a:t>22.1.2009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882A72E5-6B8D-415E-A91E-C3E67B7ED46E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E961DE-72F6-49E9-9C37-05D4FECDF8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11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12</a:t>
            </a:fld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13</a:t>
            </a:fld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14</a:t>
            </a:fld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07C0C-E792-44E9-82E9-65E25A9716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23</a:t>
            </a:fld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24</a:t>
            </a:fld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25</a:t>
            </a:fld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26</a:t>
            </a:fld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72E5-6B8D-415E-A91E-C3E67B7ED46E}" type="slidenum">
              <a:rPr lang="is-IS" smtClean="0"/>
              <a:pPr/>
              <a:t>27</a:t>
            </a:fld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06CB9-90A1-4558-A574-89FC5894ACD3}" type="slidenum">
              <a:rPr lang="is-IS"/>
              <a:pPr/>
              <a:t>28</a:t>
            </a:fld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3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4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5</a:t>
            </a:fld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6</a:t>
            </a:fld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7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8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0062-7130-4D30-A1C3-09693F4BEA6B}" type="slidenum">
              <a:rPr lang="is-IS" smtClean="0"/>
              <a:pPr/>
              <a:t>9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32220" y="5214950"/>
            <a:ext cx="601178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600076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/>
          </p:nvPr>
        </p:nvSpPr>
        <p:spPr>
          <a:xfrm>
            <a:off x="4707674" y="1108"/>
            <a:ext cx="4436326" cy="507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3957638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578645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44037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48165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2" descr="C:\Documents and Settings\evath\Desktop\Branding\HR_Svart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929330"/>
            <a:ext cx="1985655" cy="7797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46613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9400"/>
            <a:ext cx="23542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24175"/>
            <a:ext cx="640080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A518-2C4F-4848-8425-53512E422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5448"/>
            <a:ext cx="8258204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  <a:prstGeom prst="rect">
            <a:avLst/>
          </a:prstGeo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  <a:prstGeom prst="rect">
            <a:avLst/>
          </a:prstGeo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evath\Desktop\Branding\HR_Svart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929330"/>
            <a:ext cx="1985655" cy="7797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144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solidFill>
            <a:schemeClr val="accent1"/>
          </a:solidFill>
        </p:spPr>
        <p:txBody>
          <a:bodyPr lIns="146304" anchor="ctr"/>
          <a:lstStyle>
            <a:lvl1pPr marL="0" indent="0">
              <a:buNone/>
              <a:defRPr sz="23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evath\Desktop\Branding\HR_Svart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929330"/>
            <a:ext cx="1985655" cy="7797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1543032" cy="274320"/>
          </a:xfr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1670" y="6429396"/>
            <a:ext cx="2643206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4" y="6429396"/>
            <a:ext cx="733864" cy="274320"/>
          </a:xfr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4290D4-4DFB-4A0B-99C6-A3E657265899}" type="datetimeFigureOut">
              <a:rPr lang="en-US" smtClean="0"/>
              <a:pPr/>
              <a:t>1/22/2009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3642E7-9CA1-4B27-8D96-C6007EA356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1543032" cy="274320"/>
          </a:xfrm>
          <a:prstGeom prst="rect">
            <a:avLst/>
          </a:prstGeom>
        </p:spPr>
        <p:txBody>
          <a:bodyPr/>
          <a:lstStyle/>
          <a:p>
            <a:fld id="{914290D4-4DFB-4A0B-99C6-A3E657265899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670" y="6429396"/>
            <a:ext cx="2643206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6314" y="6429396"/>
            <a:ext cx="733864" cy="274320"/>
          </a:xfrm>
          <a:prstGeom prst="rect">
            <a:avLst/>
          </a:prstGeom>
        </p:spPr>
        <p:txBody>
          <a:bodyPr/>
          <a:lstStyle/>
          <a:p>
            <a:fld id="{BF3642E7-9CA1-4B27-8D96-C6007EA356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C:\Documents and Settings\evath\Desktop\Branding\HR_Svart_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9454" y="5929330"/>
            <a:ext cx="1985655" cy="7797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428" y="-71462"/>
            <a:ext cx="6475405" cy="43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4643422"/>
            <a:ext cx="9144000" cy="221457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3988">
              <a:tabLst>
                <a:tab pos="8518525" algn="l"/>
                <a:tab pos="8607425" algn="l"/>
              </a:tabLst>
            </a:pPr>
            <a:r>
              <a:rPr lang="en-US" altLang="zh-CN" sz="1400" b="1" dirty="0">
                <a:solidFill>
                  <a:schemeClr val="bg1"/>
                </a:solidFill>
              </a:rPr>
              <a:t>	</a:t>
            </a:r>
          </a:p>
          <a:p>
            <a:pPr marL="2693988">
              <a:tabLst>
                <a:tab pos="8518525" algn="l"/>
                <a:tab pos="8607425" algn="l"/>
              </a:tabLst>
            </a:pPr>
            <a:endParaRPr lang="en-US" altLang="zh-CN" sz="1300" b="1" dirty="0">
              <a:solidFill>
                <a:schemeClr val="bg1"/>
              </a:solidFill>
            </a:endParaRPr>
          </a:p>
          <a:p>
            <a:pPr marL="2693988">
              <a:tabLst>
                <a:tab pos="8518525" algn="l"/>
                <a:tab pos="8607425" algn="l"/>
              </a:tabLst>
            </a:pP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4282" y="4097344"/>
            <a:ext cx="2786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s-IS" sz="1100" b="1" dirty="0" smtClean="0">
                <a:solidFill>
                  <a:schemeClr val="bg1">
                    <a:lumMod val="65000"/>
                  </a:schemeClr>
                </a:solidFill>
              </a:rPr>
              <a:t>HÁSKÓLINN Í REYKJAVÍK</a:t>
            </a:r>
            <a:endParaRPr lang="is-I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evrustaf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-24"/>
            <a:ext cx="5786446" cy="4286280"/>
          </a:xfrm>
          <a:prstGeom prst="rect">
            <a:avLst/>
          </a:prstGeom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4286256"/>
            <a:ext cx="9144000" cy="10795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s-IS" sz="22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is-IS" sz="2200" b="1" dirty="0" smtClean="0">
                <a:solidFill>
                  <a:schemeClr val="bg1"/>
                </a:solidFill>
              </a:rPr>
              <a:t>	</a:t>
            </a:r>
            <a:r>
              <a:rPr lang="en-GB" sz="3600" dirty="0" err="1" smtClean="0">
                <a:solidFill>
                  <a:schemeClr val="bg1"/>
                </a:solidFill>
              </a:rPr>
              <a:t>Íslenskur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</a:rPr>
              <a:t>sjávarútvegur</a:t>
            </a:r>
            <a:r>
              <a:rPr lang="en-GB" sz="3600" dirty="0" smtClean="0">
                <a:solidFill>
                  <a:schemeClr val="bg1"/>
                </a:solidFill>
              </a:rPr>
              <a:t> og ESB</a:t>
            </a:r>
            <a:endParaRPr lang="en-GB" sz="32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		</a:t>
            </a:r>
            <a:r>
              <a:rPr lang="en-GB" sz="3200" i="1" dirty="0" smtClean="0">
                <a:solidFill>
                  <a:schemeClr val="bg1"/>
                </a:solidFill>
              </a:rPr>
              <a:t>- </a:t>
            </a:r>
            <a:r>
              <a:rPr lang="en-GB" sz="3200" i="1" dirty="0" err="1" smtClean="0">
                <a:solidFill>
                  <a:schemeClr val="bg1"/>
                </a:solidFill>
              </a:rPr>
              <a:t>hvað</a:t>
            </a:r>
            <a:r>
              <a:rPr lang="en-GB" sz="3200" i="1" dirty="0" smtClean="0">
                <a:solidFill>
                  <a:schemeClr val="bg1"/>
                </a:solidFill>
              </a:rPr>
              <a:t> </a:t>
            </a:r>
            <a:r>
              <a:rPr lang="en-GB" sz="3200" i="1" dirty="0" err="1" smtClean="0">
                <a:solidFill>
                  <a:schemeClr val="bg1"/>
                </a:solidFill>
              </a:rPr>
              <a:t>breytist</a:t>
            </a:r>
            <a:r>
              <a:rPr lang="en-GB" sz="3200" i="1" dirty="0" smtClean="0">
                <a:solidFill>
                  <a:schemeClr val="bg1"/>
                </a:solidFill>
              </a:rPr>
              <a:t> </a:t>
            </a:r>
            <a:r>
              <a:rPr lang="en-GB" sz="3200" i="1" dirty="0" err="1" smtClean="0">
                <a:solidFill>
                  <a:schemeClr val="bg1"/>
                </a:solidFill>
              </a:rPr>
              <a:t>við</a:t>
            </a:r>
            <a:r>
              <a:rPr lang="en-GB" sz="3200" i="1" dirty="0" smtClean="0">
                <a:solidFill>
                  <a:schemeClr val="bg1"/>
                </a:solidFill>
              </a:rPr>
              <a:t> </a:t>
            </a:r>
            <a:r>
              <a:rPr lang="en-GB" sz="3200" i="1" dirty="0" err="1" smtClean="0">
                <a:solidFill>
                  <a:schemeClr val="bg1"/>
                </a:solidFill>
              </a:rPr>
              <a:t>aðild</a:t>
            </a:r>
            <a:r>
              <a:rPr lang="en-GB" sz="3200" i="1" dirty="0" smtClean="0">
                <a:solidFill>
                  <a:schemeClr val="bg1"/>
                </a:solidFill>
              </a:rPr>
              <a:t>?</a:t>
            </a:r>
            <a:endParaRPr lang="is-IS" i="1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857356" y="5699485"/>
            <a:ext cx="55721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sz="2000" dirty="0" smtClean="0">
                <a:solidFill>
                  <a:schemeClr val="bg1"/>
                </a:solidFill>
                <a:latin typeface="Interstate-Regular" pitchFamily="-48" charset="0"/>
              </a:rPr>
              <a:t>ASÍ</a:t>
            </a:r>
          </a:p>
          <a:p>
            <a:r>
              <a:rPr lang="is-IS" sz="2000" dirty="0" smtClean="0">
                <a:solidFill>
                  <a:schemeClr val="bg1"/>
                </a:solidFill>
                <a:latin typeface="Interstate-Regular" pitchFamily="-48" charset="0"/>
              </a:rPr>
              <a:t>Aðalsteinn Leifsson</a:t>
            </a:r>
          </a:p>
          <a:p>
            <a:r>
              <a:rPr lang="is-IS" sz="2000" dirty="0" smtClean="0">
                <a:solidFill>
                  <a:schemeClr val="bg1"/>
                </a:solidFill>
                <a:latin typeface="Interstate-Regular" pitchFamily="-48" charset="0"/>
              </a:rPr>
              <a:t>22. janúar 2009</a:t>
            </a:r>
            <a:endParaRPr lang="is-IS" sz="2000" dirty="0">
              <a:solidFill>
                <a:schemeClr val="bg1"/>
              </a:solidFill>
              <a:latin typeface="Interstate-Regular" pitchFamily="-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7416800" cy="503238"/>
          </a:xfrm>
        </p:spPr>
        <p:txBody>
          <a:bodyPr>
            <a:noAutofit/>
          </a:bodyPr>
          <a:lstStyle/>
          <a:p>
            <a:r>
              <a:rPr lang="en-US" dirty="0" err="1" smtClean="0"/>
              <a:t>Ísland</a:t>
            </a:r>
            <a:r>
              <a:rPr lang="en-US" dirty="0" smtClean="0"/>
              <a:t>: </a:t>
            </a:r>
            <a:r>
              <a:rPr lang="en-US" dirty="0" err="1" smtClean="0"/>
              <a:t>Einstakar</a:t>
            </a:r>
            <a:r>
              <a:rPr lang="en-US" dirty="0" smtClean="0"/>
              <a:t> </a:t>
            </a:r>
            <a:r>
              <a:rPr lang="en-US" dirty="0" err="1" smtClean="0"/>
              <a:t>aðildarviðræður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609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endParaRPr lang="is-IS" sz="1200" b="1" dirty="0"/>
          </a:p>
          <a:p>
            <a:r>
              <a:rPr lang="is-IS" sz="2400" dirty="0" smtClean="0"/>
              <a:t>Við höfum sett í íslensk lög um 75% af reglum innri markaðarins</a:t>
            </a:r>
          </a:p>
          <a:p>
            <a:r>
              <a:rPr lang="is-IS" sz="2400" dirty="0" smtClean="0"/>
              <a:t>Allt sem viðkemur vöruviðskiptum, fjármálaviðskiptum, þjónustuviðskiptum og frjálsri för starfsmanna og staðfesturétt</a:t>
            </a:r>
          </a:p>
          <a:p>
            <a:endParaRPr lang="is-IS" sz="2400" dirty="0" smtClean="0"/>
          </a:p>
          <a:p>
            <a:pPr>
              <a:buNone/>
            </a:pPr>
            <a:r>
              <a:rPr lang="is-IS" sz="2400" i="1" dirty="0" smtClean="0"/>
              <a:t>Olli Rehn, framkvæmdastjóri stækkunar ESB</a:t>
            </a:r>
          </a:p>
          <a:p>
            <a:r>
              <a:rPr lang="is-IS" sz="2400" dirty="0" smtClean="0"/>
              <a:t>35 málaflokkar eða „kaflar“</a:t>
            </a:r>
          </a:p>
          <a:p>
            <a:r>
              <a:rPr lang="is-IS" sz="2400" dirty="0" smtClean="0"/>
              <a:t>21 verður lokað strax á fyrstu vikunum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endParaRPr lang="is-IS" sz="2000" dirty="0" smtClean="0"/>
          </a:p>
          <a:p>
            <a:endParaRPr lang="is-I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Kaflarnir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Frjáls</a:t>
            </a:r>
            <a:r>
              <a:rPr lang="en-US" dirty="0" smtClean="0"/>
              <a:t> </a:t>
            </a:r>
            <a:r>
              <a:rPr lang="en-US" dirty="0" err="1" smtClean="0"/>
              <a:t>vöruviðskipti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Frjáls</a:t>
            </a:r>
            <a:r>
              <a:rPr lang="en-US" dirty="0" smtClean="0"/>
              <a:t> </a:t>
            </a:r>
            <a:r>
              <a:rPr lang="en-US" dirty="0" err="1" smtClean="0"/>
              <a:t>vinnumarkaður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Frjáls</a:t>
            </a:r>
            <a:r>
              <a:rPr lang="en-US" dirty="0" smtClean="0"/>
              <a:t> </a:t>
            </a:r>
            <a:r>
              <a:rPr lang="en-US" dirty="0" err="1" smtClean="0"/>
              <a:t>þjónustuviðskipti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Frjálsir</a:t>
            </a:r>
            <a:r>
              <a:rPr lang="en-US" dirty="0" smtClean="0"/>
              <a:t> </a:t>
            </a:r>
            <a:r>
              <a:rPr lang="en-US" dirty="0" err="1" smtClean="0"/>
              <a:t>fjármagnsflutningar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Opinber</a:t>
            </a:r>
            <a:r>
              <a:rPr lang="en-US" dirty="0" smtClean="0"/>
              <a:t> </a:t>
            </a:r>
            <a:r>
              <a:rPr lang="en-US" dirty="0" err="1" smtClean="0"/>
              <a:t>útboð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Viðskiptaréttur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Hugverkaréttur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Samkeppnismál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Fjármagnsþjónusta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Upplýsingasamfélagið</a:t>
            </a:r>
            <a:r>
              <a:rPr lang="en-US" dirty="0" smtClean="0"/>
              <a:t> og </a:t>
            </a:r>
            <a:r>
              <a:rPr lang="en-US" dirty="0" err="1" smtClean="0"/>
              <a:t>fjölmiðlar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Landbúnaður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Fæðuöryggi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Sjávarútvegur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Samgöngumál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Orkumál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Skattamál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Efnahags</a:t>
            </a:r>
            <a:r>
              <a:rPr lang="en-US" dirty="0" smtClean="0"/>
              <a:t>- og </a:t>
            </a:r>
            <a:r>
              <a:rPr lang="en-US" dirty="0" err="1" smtClean="0"/>
              <a:t>myntbandalagið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Hagtölur</a:t>
            </a:r>
            <a:r>
              <a:rPr lang="en-US" dirty="0" smtClean="0"/>
              <a:t>, </a:t>
            </a:r>
            <a:r>
              <a:rPr lang="en-US" dirty="0" err="1" smtClean="0"/>
              <a:t>tölfræði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Félags</a:t>
            </a:r>
            <a:r>
              <a:rPr lang="en-US" dirty="0" smtClean="0"/>
              <a:t>- og </a:t>
            </a:r>
            <a:r>
              <a:rPr lang="en-US" dirty="0" err="1" smtClean="0"/>
              <a:t>atvinnumál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Iðnaður</a:t>
            </a:r>
            <a:r>
              <a:rPr lang="en-US" dirty="0" smtClean="0"/>
              <a:t>, </a:t>
            </a:r>
            <a:r>
              <a:rPr lang="en-US" dirty="0" err="1" smtClean="0"/>
              <a:t>frumkvöðlar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Evrópsk</a:t>
            </a:r>
            <a:r>
              <a:rPr lang="en-US" dirty="0" smtClean="0"/>
              <a:t> </a:t>
            </a:r>
            <a:r>
              <a:rPr lang="en-US" dirty="0" err="1" smtClean="0"/>
              <a:t>samgöngu</a:t>
            </a:r>
            <a:r>
              <a:rPr lang="en-US" dirty="0" smtClean="0"/>
              <a:t>- og </a:t>
            </a:r>
            <a:r>
              <a:rPr lang="en-US" dirty="0" err="1" smtClean="0"/>
              <a:t>upplýsinganet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Byggðamál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Mannréttindi</a:t>
            </a:r>
            <a:r>
              <a:rPr lang="en-US" dirty="0" smtClean="0"/>
              <a:t> og </a:t>
            </a:r>
            <a:r>
              <a:rPr lang="en-US" dirty="0" err="1" smtClean="0"/>
              <a:t>dómstólar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Réttlæti</a:t>
            </a:r>
            <a:r>
              <a:rPr lang="en-US" dirty="0" smtClean="0"/>
              <a:t>, </a:t>
            </a:r>
            <a:r>
              <a:rPr lang="en-US" dirty="0" err="1" smtClean="0"/>
              <a:t>frelsi</a:t>
            </a:r>
            <a:r>
              <a:rPr lang="en-US" dirty="0" smtClean="0"/>
              <a:t> og </a:t>
            </a:r>
            <a:r>
              <a:rPr lang="en-US" dirty="0" err="1" smtClean="0"/>
              <a:t>öryggi</a:t>
            </a:r>
            <a:r>
              <a:rPr lang="en-US" dirty="0" smtClean="0"/>
              <a:t> </a:t>
            </a:r>
            <a:r>
              <a:rPr lang="en-US" dirty="0" err="1" smtClean="0"/>
              <a:t>borgara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Vísindi</a:t>
            </a:r>
            <a:r>
              <a:rPr lang="en-US" dirty="0" smtClean="0"/>
              <a:t> og </a:t>
            </a:r>
            <a:r>
              <a:rPr lang="en-US" dirty="0" err="1" smtClean="0"/>
              <a:t>rannsóknir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Mennta</a:t>
            </a:r>
            <a:r>
              <a:rPr lang="en-US" dirty="0" smtClean="0"/>
              <a:t>- og </a:t>
            </a:r>
            <a:r>
              <a:rPr lang="en-US" dirty="0" err="1" smtClean="0"/>
              <a:t>menningarmál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Umhverfismál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Neytendavernd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Tollabandalagið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Utanríkismál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Utanríkisstefna</a:t>
            </a:r>
            <a:r>
              <a:rPr lang="en-US" dirty="0" smtClean="0"/>
              <a:t> og </a:t>
            </a:r>
            <a:r>
              <a:rPr lang="en-US" dirty="0" err="1" smtClean="0"/>
              <a:t>varnir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Fjármálaeftirlit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Fjármál og </a:t>
            </a:r>
            <a:r>
              <a:rPr lang="en-US" dirty="0" err="1" smtClean="0"/>
              <a:t>fjárlög</a:t>
            </a:r>
            <a:r>
              <a:rPr lang="en-US" dirty="0" smtClean="0"/>
              <a:t> ESB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Stofnanamál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Önnur</a:t>
            </a:r>
            <a:r>
              <a:rPr lang="en-US" dirty="0" smtClean="0"/>
              <a:t> </a:t>
            </a:r>
            <a:r>
              <a:rPr lang="en-US" dirty="0" err="1" smtClean="0"/>
              <a:t>mál</a:t>
            </a:r>
            <a:endParaRPr lang="en-US" dirty="0" smtClean="0"/>
          </a:p>
          <a:p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Eftir fyrstu vikurnar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vöruviðskipti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vinnumarkaður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þjónustuviðskipti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fjármagnsflutningar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Opinber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útboð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Viðskiptaréttur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Hugverkaréttur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Samkeppnismál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Fjármagnsþjónusta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Upplýsingasamfélagið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fjölmiðlar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Landbúnaður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Fæðuöryggi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Sjávarútvegur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Samgöngumál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Orkumál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Skattamál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Efnahags</a:t>
            </a:r>
            <a:r>
              <a:rPr lang="en-US" b="1" dirty="0" smtClean="0"/>
              <a:t>- og </a:t>
            </a:r>
            <a:r>
              <a:rPr lang="en-US" b="1" dirty="0" err="1" smtClean="0"/>
              <a:t>myntbandalagið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Hagtölur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tölfræði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Félags</a:t>
            </a:r>
            <a:r>
              <a:rPr lang="en-US" dirty="0" smtClean="0">
                <a:solidFill>
                  <a:schemeClr val="bg1"/>
                </a:solidFill>
              </a:rPr>
              <a:t>- og </a:t>
            </a:r>
            <a:r>
              <a:rPr lang="en-US" dirty="0" err="1" smtClean="0">
                <a:solidFill>
                  <a:schemeClr val="bg1"/>
                </a:solidFill>
              </a:rPr>
              <a:t>atvinnumál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Iðnaður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frumkvöðlar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Evrópsk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samgöngu</a:t>
            </a:r>
            <a:r>
              <a:rPr lang="en-US" dirty="0" smtClean="0">
                <a:solidFill>
                  <a:schemeClr val="bg1"/>
                </a:solidFill>
              </a:rPr>
              <a:t>- og </a:t>
            </a:r>
            <a:r>
              <a:rPr lang="en-US" dirty="0" err="1" smtClean="0">
                <a:solidFill>
                  <a:schemeClr val="bg1"/>
                </a:solidFill>
              </a:rPr>
              <a:t>upplýsinganet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Byggðamál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Mannréttindi</a:t>
            </a:r>
            <a:r>
              <a:rPr lang="en-US" b="1" dirty="0" smtClean="0"/>
              <a:t> og </a:t>
            </a:r>
            <a:r>
              <a:rPr lang="en-US" b="1" dirty="0" err="1" smtClean="0"/>
              <a:t>dómstólar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Réttlæti</a:t>
            </a:r>
            <a:r>
              <a:rPr lang="en-US" b="1" dirty="0" smtClean="0"/>
              <a:t>, </a:t>
            </a:r>
            <a:r>
              <a:rPr lang="en-US" b="1" dirty="0" err="1" smtClean="0"/>
              <a:t>frelsi</a:t>
            </a:r>
            <a:r>
              <a:rPr lang="en-US" b="1" dirty="0" smtClean="0"/>
              <a:t> og </a:t>
            </a:r>
            <a:r>
              <a:rPr lang="en-US" b="1" dirty="0" err="1" smtClean="0"/>
              <a:t>öryggi</a:t>
            </a:r>
            <a:r>
              <a:rPr lang="en-US" b="1" dirty="0" smtClean="0"/>
              <a:t> </a:t>
            </a:r>
            <a:r>
              <a:rPr lang="en-US" b="1" dirty="0" err="1" smtClean="0"/>
              <a:t>borgara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Vísindi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rannsóknir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Mennta</a:t>
            </a:r>
            <a:r>
              <a:rPr lang="en-US" dirty="0" smtClean="0">
                <a:solidFill>
                  <a:schemeClr val="bg1"/>
                </a:solidFill>
              </a:rPr>
              <a:t>- og </a:t>
            </a:r>
            <a:r>
              <a:rPr lang="en-US" dirty="0" err="1" smtClean="0">
                <a:solidFill>
                  <a:schemeClr val="bg1"/>
                </a:solidFill>
              </a:rPr>
              <a:t>menningarmál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Umhverfismál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Neytendavernd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Tollabandalagið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Utanríkismál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Utanríkisstefna</a:t>
            </a:r>
            <a:r>
              <a:rPr lang="en-US" b="1" dirty="0" smtClean="0"/>
              <a:t> og </a:t>
            </a:r>
            <a:r>
              <a:rPr lang="en-US" b="1" dirty="0" err="1" smtClean="0"/>
              <a:t>varnir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Fjármálaeftirlit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Fjármál og </a:t>
            </a:r>
            <a:r>
              <a:rPr lang="en-US" b="1" dirty="0" err="1" smtClean="0"/>
              <a:t>fjárlög</a:t>
            </a:r>
            <a:r>
              <a:rPr lang="en-US" b="1" dirty="0" smtClean="0"/>
              <a:t> ESB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Stofnanamál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Önnur</a:t>
            </a:r>
            <a:r>
              <a:rPr lang="en-US" b="1" dirty="0" smtClean="0"/>
              <a:t> </a:t>
            </a:r>
            <a:r>
              <a:rPr lang="en-US" b="1" dirty="0" err="1" smtClean="0"/>
              <a:t>mál</a:t>
            </a:r>
            <a:endParaRPr lang="en-US" b="1" dirty="0" smtClean="0"/>
          </a:p>
          <a:p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Mikilvægir samningar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vöruviðskipti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vinnumarkaður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þjónustuviðskipti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Frjálsir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fjármagnsflutningar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Opinber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útboð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Viðskiptaréttur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Hugverkaréttur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Samkeppnismál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Fjármagnsþjónusta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Upplýsingasamfélagið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fjölmiðlar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Landbúnaður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Fæðuöryggi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sz="3600" b="1" dirty="0" err="1" smtClean="0"/>
              <a:t>Sjávarútvegur</a:t>
            </a:r>
            <a:endParaRPr lang="en-US" sz="3600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Samgöngumál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Orkumál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Skattamál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Efnahags</a:t>
            </a:r>
            <a:r>
              <a:rPr lang="en-US" b="1" dirty="0" smtClean="0"/>
              <a:t>- og </a:t>
            </a:r>
            <a:r>
              <a:rPr lang="en-US" b="1" dirty="0" err="1" smtClean="0"/>
              <a:t>myntbandalagið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Hagtölur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tölfræði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Félags</a:t>
            </a:r>
            <a:r>
              <a:rPr lang="en-US" dirty="0" smtClean="0">
                <a:solidFill>
                  <a:schemeClr val="bg1"/>
                </a:solidFill>
              </a:rPr>
              <a:t>- og </a:t>
            </a:r>
            <a:r>
              <a:rPr lang="en-US" dirty="0" err="1" smtClean="0">
                <a:solidFill>
                  <a:schemeClr val="bg1"/>
                </a:solidFill>
              </a:rPr>
              <a:t>atvinnumál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Iðnaður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frumkvöðlar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Evrópsk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samgöngu</a:t>
            </a:r>
            <a:r>
              <a:rPr lang="en-US" dirty="0" smtClean="0">
                <a:solidFill>
                  <a:schemeClr val="bg1"/>
                </a:solidFill>
              </a:rPr>
              <a:t>- og </a:t>
            </a:r>
            <a:r>
              <a:rPr lang="en-US" dirty="0" err="1" smtClean="0">
                <a:solidFill>
                  <a:schemeClr val="bg1"/>
                </a:solidFill>
              </a:rPr>
              <a:t>upplýsinganet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Byggðamál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Mannréttindi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dómstólar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Réttlæti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frelsi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öryggi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borgara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Vísindi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rannsóknir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Mennta</a:t>
            </a:r>
            <a:r>
              <a:rPr lang="en-US" dirty="0" smtClean="0">
                <a:solidFill>
                  <a:schemeClr val="bg1"/>
                </a:solidFill>
              </a:rPr>
              <a:t>- og </a:t>
            </a:r>
            <a:r>
              <a:rPr lang="en-US" dirty="0" err="1" smtClean="0">
                <a:solidFill>
                  <a:schemeClr val="bg1"/>
                </a:solidFill>
              </a:rPr>
              <a:t>menningarmál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Umhverfismál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Neytendavernd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Tollabandalagið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Utanríkismál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Utanríkisstefna</a:t>
            </a:r>
            <a:r>
              <a:rPr lang="en-US" dirty="0" smtClean="0">
                <a:solidFill>
                  <a:schemeClr val="bg1"/>
                </a:solidFill>
              </a:rPr>
              <a:t> og </a:t>
            </a:r>
            <a:r>
              <a:rPr lang="en-US" dirty="0" err="1" smtClean="0">
                <a:solidFill>
                  <a:schemeClr val="bg1"/>
                </a:solidFill>
              </a:rPr>
              <a:t>varnir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Fjármálaeftirlit</a:t>
            </a:r>
            <a:endParaRPr lang="en-US" dirty="0" smtClean="0">
              <a:solidFill>
                <a:schemeClr val="bg1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Fjármál og </a:t>
            </a:r>
            <a:r>
              <a:rPr lang="en-US" b="1" dirty="0" err="1" smtClean="0"/>
              <a:t>fjárlög</a:t>
            </a:r>
            <a:r>
              <a:rPr lang="en-US" b="1" dirty="0" smtClean="0"/>
              <a:t> ESB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/>
              <a:t>Stofnanamál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Önnur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mál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Sjö algengar ranghugmyndir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609"/>
          </a:xfrm>
        </p:spPr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is-IS" dirty="0" smtClean="0"/>
              <a:t>“Frjáls aðgangur”: Hér koma erlendir togarar inn í íslenska lögsögu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“Hlutfallslegur stöðugleiki”: Getur breyst með einfaldri ákvörðun annarra ríkja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Eftirlit á Íslandsmiðum minnkar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Kvótinn fer úr landi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Önnur ríki taka ákvörðun um kvóta Íslands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Evrópusambandið ákveður úthlutun kvóta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Brottkast verður skylda í íslenskri lögsögu</a:t>
            </a:r>
          </a:p>
          <a:p>
            <a:pPr marL="633222" indent="-514350">
              <a:buFont typeface="+mj-lt"/>
              <a:buAutoNum type="arabicPeriod"/>
            </a:pPr>
            <a:r>
              <a:rPr lang="is-IS" dirty="0" smtClean="0"/>
              <a:t>Risavaxið styrkjakerfi</a:t>
            </a:r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7224" y="4500570"/>
            <a:ext cx="785818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“Frjáls aðgangur”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7242" y="1500174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s-I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Veiðar úr sameiginlegum stofnum eru ekki bundnar við hafsvæði</a:t>
            </a:r>
            <a:r>
              <a:rPr kumimoji="0" lang="is-I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s-I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s-I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200" baseline="0" dirty="0" smtClean="0"/>
              <a:t>Reglan</a:t>
            </a:r>
            <a:r>
              <a:rPr lang="is-IS" sz="2200" dirty="0" smtClean="0"/>
              <a:t> um “hlutfallslegan stöðugleika” gildir um úthlutun kvóta í stofnum</a:t>
            </a:r>
            <a:br>
              <a:rPr lang="is-IS" sz="2200" dirty="0" smtClean="0"/>
            </a:br>
            <a:endParaRPr lang="is-IS" sz="2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s-I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Reglan</a:t>
            </a:r>
            <a:r>
              <a:rPr kumimoji="0" lang="is-I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 veiðireynslu tryggir fasta hlutdeild í stofninum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is-IS" sz="22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s-I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Sérstaða Íslands; engin veiðireynsla erlendra aðila í 35 ár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s-I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s-I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Evrópusambandið á samkvæmt eigin reglum og án allrar undaþágu </a:t>
            </a:r>
            <a:r>
              <a:rPr kumimoji="0" lang="is-IS" sz="2400" b="1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ekki rétt á kvóta í íslenskri lögsögu </a:t>
            </a:r>
            <a:r>
              <a:rPr kumimoji="0" lang="is-I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við Evrópusambandsaðild</a:t>
            </a:r>
            <a:endParaRPr kumimoji="0" lang="is-IS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200" baseline="0" dirty="0" smtClean="0"/>
              <a:t>Þorskastríðin og framsýni fyrri kynslóða nýtast okkur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7224" y="4357694"/>
            <a:ext cx="785818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“Hlutfallslegur stöðugleiki”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571612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600" dirty="0" smtClean="0"/>
              <a:t>Hefur ekki breyst síðan 1983  - enda erfitt eða ómögulegt</a:t>
            </a: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s-I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600" baseline="0" dirty="0" smtClean="0"/>
              <a:t>Ekki rætt um breytingar,</a:t>
            </a:r>
            <a:r>
              <a:rPr lang="is-IS" sz="2600" dirty="0" smtClean="0"/>
              <a:t> nema til að taka tillit til vannýttra eða ónýttra veiðiheimilda</a:t>
            </a:r>
            <a:br>
              <a:rPr lang="is-IS" sz="2600" dirty="0" smtClean="0"/>
            </a:br>
            <a:endParaRPr lang="is-IS" sz="26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s-I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Rannsóknir á ákvarðanatöku:</a:t>
            </a: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Ekki greidd atkvæði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is-IS" sz="26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Sérhagsmunir Íslands: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s-I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Lúxemborgarákvæðið segir að þegar mikilvægir þjóðarhagsmunir eru í húfi þá </a:t>
            </a:r>
            <a:r>
              <a:rPr kumimoji="0" lang="is-IS" sz="26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samþykki allra aðildarríkja </a:t>
            </a: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jafnvel þó reglur heimili atkvæðagreiðslu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600" dirty="0" smtClean="0"/>
              <a:t>Sjávarútvegur verður í öndvegi hjá Íslandi</a:t>
            </a:r>
            <a:endParaRPr lang="is-IS" sz="26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348" y="4500570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“Eftirlit</a:t>
            </a:r>
            <a:r>
              <a:rPr kumimoji="0" lang="is-I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minnkar”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0118" y="1571612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Eftirlit með veiðum er í höndum strandríkja, ekki fánaríkja</a:t>
            </a:r>
            <a:r>
              <a:rPr kumimoji="0" lang="is-I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s-I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s-I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Eftirlit með veiðum á Íslandsmiðum verður í höndum íslenskra eftirlitsaðila</a:t>
            </a:r>
            <a:r>
              <a:rPr lang="is-IS" sz="2400" dirty="0" smtClean="0"/>
              <a:t/>
            </a:r>
            <a:br>
              <a:rPr lang="is-IS" sz="2400" dirty="0" smtClean="0"/>
            </a:br>
            <a:endParaRPr lang="is-IS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s-I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Evrópskir eftirlitsaðilar hafa</a:t>
            </a:r>
            <a:r>
              <a:rPr kumimoji="0" lang="is-I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aðeins</a:t>
            </a:r>
            <a:r>
              <a:rPr kumimoji="0" lang="is-I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eftirlit</a:t>
            </a:r>
            <a:r>
              <a:rPr kumimoji="0" lang="is-I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með eftirlitsaðilunum til að tryggja reglum sé framfylgt</a:t>
            </a:r>
            <a:endParaRPr lang="is-IS" sz="24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s-IS" sz="2000" dirty="0" smtClean="0"/>
              <a:t>	</a:t>
            </a: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 ástæða er til að ætla að eftirlit minnki á Íslandsmiðum við aðild að Evrópusambandinu</a:t>
            </a: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5786" y="5072074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“Kvótinn fer úr landi</a:t>
            </a:r>
            <a:r>
              <a:rPr kumimoji="0" lang="is-I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428736"/>
            <a:ext cx="8229600" cy="50006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Ekki má mismuna á grundvelli þjóðernis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Heimilt</a:t>
            </a:r>
            <a:r>
              <a:rPr lang="is-IS" sz="2400" dirty="0" smtClean="0"/>
              <a:t> er að setja útgerðum skilyrði til þess að koma í veg fyrir svokallað kvótahopp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baseline="0" dirty="0" smtClean="0"/>
              <a:t>50%</a:t>
            </a:r>
            <a:r>
              <a:rPr lang="is-IS" sz="2400" dirty="0" smtClean="0"/>
              <a:t> afla landað í heimahöfn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baseline="0" dirty="0" smtClean="0"/>
              <a:t>50%</a:t>
            </a:r>
            <a:r>
              <a:rPr lang="is-IS" sz="2400" dirty="0" smtClean="0"/>
              <a:t> áhafnar búsett í landinu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baseline="0" dirty="0" smtClean="0"/>
              <a:t>Verulegur</a:t>
            </a:r>
            <a:r>
              <a:rPr lang="is-IS" sz="2400" dirty="0" smtClean="0"/>
              <a:t> hluti útgjalda útgerðar í landinu (50% aflaverðmæta)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baseline="0" dirty="0" smtClean="0"/>
              <a:t>Aðrar</a:t>
            </a:r>
            <a:r>
              <a:rPr lang="is-IS" sz="2400" dirty="0" smtClean="0"/>
              <a:t> leiðir til að sýna fram á raunveruleg efnhagsleg tengsl</a:t>
            </a:r>
            <a:endParaRPr lang="is-IS" sz="24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is-IS" sz="20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s-IS" sz="2000" dirty="0" smtClean="0"/>
              <a:t>	</a:t>
            </a:r>
            <a:r>
              <a:rPr kumimoji="0" lang="is-I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Heimildir í sjávarútvegsstefnu ESB og dómafordæmi (Jaderow, Agegate, Factortame) veita aðildarríkjum </a:t>
            </a:r>
            <a:r>
              <a:rPr kumimoji="0" lang="is-IS" sz="26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rétt til að krefjast efnhagslegra tengsla og hindra kvótahopp</a:t>
            </a:r>
            <a:endParaRPr kumimoji="0" lang="is-IS" sz="2000" b="0" i="0" u="sng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348" y="4500570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8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“Önnur ríki</a:t>
            </a:r>
            <a:r>
              <a:rPr kumimoji="0" lang="is-I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taka ákvörðun um kvóta Íslands”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571612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Ákvörðun kann</a:t>
            </a:r>
            <a:r>
              <a:rPr lang="is-IS" sz="2400" dirty="0" smtClean="0"/>
              <a:t> að vera tekin “í Brussel” en ekki “af Brussel”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Þau ríki sem eiga hagsmuni taka ákvarðanir – Miðjarðarhafsríki í Miðjarðarhafi, Rúmenía og Búlgaría í Svartahafi  o.s.frv.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Ráðleggingar vísindamanna eru til grundvallar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is-IS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is-IS" sz="20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s-IS" sz="2000" dirty="0" smtClean="0"/>
              <a:t>	</a:t>
            </a:r>
            <a:r>
              <a:rPr lang="is-IS" sz="2600" dirty="0" smtClean="0">
                <a:solidFill>
                  <a:schemeClr val="bg1"/>
                </a:solidFill>
              </a:rPr>
              <a:t>Ákvörðun um heildarkvóta innan lögsögunnar verða á grunni íslenskra vísindamanna og ákvörðun íslenskra stjórnvalda</a:t>
            </a: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Sjávarútvegur í ESB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</a:t>
            </a:r>
            <a:r>
              <a:rPr lang="is-IS" sz="2800" dirty="0" smtClean="0"/>
              <a:t>6 milljónir tonna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220 </a:t>
            </a:r>
            <a:r>
              <a:rPr lang="is-IS" sz="2800" dirty="0" smtClean="0"/>
              <a:t>þúsund sjómenn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3 </a:t>
            </a:r>
            <a:r>
              <a:rPr lang="is-IS" sz="2800" dirty="0" smtClean="0"/>
              <a:t>milljónir manna efnhagslega háð sjávarútvegi 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</a:t>
            </a:r>
            <a:r>
              <a:rPr lang="is-IS" sz="2800" dirty="0" smtClean="0"/>
              <a:t>EN, aðeins 1</a:t>
            </a:r>
            <a:r>
              <a:rPr lang="is-IS" sz="2800" dirty="0"/>
              <a:t>% </a:t>
            </a:r>
            <a:r>
              <a:rPr lang="is-IS" sz="2800" dirty="0" smtClean="0"/>
              <a:t>af þjóðarframleiðslu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</a:t>
            </a:r>
            <a:r>
              <a:rPr lang="is-IS" sz="2800" dirty="0" smtClean="0"/>
              <a:t>Aðallega í fátækari ríkjum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</a:t>
            </a:r>
            <a:r>
              <a:rPr lang="is-IS" sz="2800" dirty="0" smtClean="0"/>
              <a:t>ESB er fiskinnflytjandi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s-IS" sz="2800" dirty="0"/>
              <a:t>	</a:t>
            </a:r>
            <a:r>
              <a:rPr lang="is-IS" sz="2800" dirty="0" smtClean="0"/>
              <a:t>Sjávarútvegur nýtur styrkja</a:t>
            </a:r>
            <a:endParaRPr lang="is-I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s-IS" sz="2800" dirty="0"/>
              <a:t>		</a:t>
            </a:r>
            <a:endParaRPr lang="is-I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s-IS" sz="2800" dirty="0" smtClean="0"/>
              <a:t>ERGO: Pólitískt vægi er mun meira en efnhagslegt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s-IS" sz="2800" dirty="0" smtClean="0"/>
          </a:p>
          <a:p>
            <a:pPr>
              <a:lnSpc>
                <a:spcPct val="90000"/>
              </a:lnSpc>
              <a:buNone/>
            </a:pPr>
            <a:r>
              <a:rPr lang="is-IS" sz="2800" dirty="0" smtClean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348" y="4357694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“Evrópusambandið úthlutar kvóta</a:t>
            </a:r>
            <a:r>
              <a:rPr kumimoji="0" lang="is-I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571612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Evrópusambandið</a:t>
            </a:r>
            <a:r>
              <a:rPr lang="is-IS" sz="2400" dirty="0" smtClean="0"/>
              <a:t> hefur ekkert um það að segja hvernig aðildarríkin úthluta kvóta – hvort þau nota framseljanlegar veiðiheimildir eða aðrar aðferðir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Sum aðildarríkja ESB, t.d. Holland, hafa kerfi sem svipar til okkar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Kvótakerfið</a:t>
            </a:r>
            <a:r>
              <a:rPr lang="is-IS" sz="2400" dirty="0" smtClean="0"/>
              <a:t> er á forræði Íslendinga einna</a:t>
            </a:r>
            <a:endParaRPr lang="is-IS" sz="24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is-IS" sz="20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s-IS" sz="2000" dirty="0" smtClean="0"/>
              <a:t>	</a:t>
            </a:r>
            <a:r>
              <a:rPr lang="is-IS" sz="2600" dirty="0" smtClean="0">
                <a:solidFill>
                  <a:schemeClr val="bg1"/>
                </a:solidFill>
              </a:rPr>
              <a:t>Hvernig aðildarríki úthluta kvóta er algerlega undir þeim sjálfum komið</a:t>
            </a: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348" y="4500570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“Brottkast verður skylda</a:t>
            </a:r>
            <a:r>
              <a:rPr kumimoji="0" lang="is-I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571612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Framkvæmdastjórn</a:t>
            </a:r>
            <a:r>
              <a:rPr lang="is-IS" sz="2400" dirty="0" smtClean="0"/>
              <a:t> ESB hefur tekið þá stefnumótandi ákvörðun að banna brottkast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Í samningi ESB og Noregs frá í nóvember/desember er brottkast bannað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Brottkast er þegar b</a:t>
            </a:r>
            <a:r>
              <a:rPr lang="is-IS" sz="2400" dirty="0" smtClean="0"/>
              <a:t>annað á afmörkuðum svæðum innan ESB og áætlanir um að víkka bannið út</a:t>
            </a:r>
            <a:endParaRPr lang="is-IS" sz="24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is-IS" sz="20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s-IS" sz="2000" dirty="0" smtClean="0"/>
              <a:t>	</a:t>
            </a:r>
            <a:r>
              <a:rPr lang="is-IS" sz="2600" dirty="0" smtClean="0">
                <a:solidFill>
                  <a:schemeClr val="bg1"/>
                </a:solidFill>
              </a:rPr>
              <a:t>Það verður algerlega vandræðalaust að tryggja í aðildarviðræðum að brottkast verði bannað á Íslandsmiðum</a:t>
            </a: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348" y="4929198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42918"/>
            <a:ext cx="7416800" cy="503238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“Risavaxið styrkjakerfi</a:t>
            </a:r>
            <a:r>
              <a:rPr kumimoji="0" lang="is-I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571612"/>
            <a:ext cx="8229600" cy="4786346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is-I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Fjárlög</a:t>
            </a:r>
            <a:r>
              <a:rPr lang="is-IS" sz="2400" dirty="0" smtClean="0"/>
              <a:t> ESB eru aldrei meira en 1.27% af þjóðarframleiðslu ESB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dirty="0" smtClean="0"/>
              <a:t>Sjávarútvegsstefna ESB tekur til sín 1% af fjárlögum ESB – eða 0,1% af þjóðarframleiðslu ESB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is-IS" sz="2400" baseline="0" dirty="0" smtClean="0"/>
              <a:t>Styrkir</a:t>
            </a:r>
            <a:r>
              <a:rPr lang="is-IS" sz="2400" dirty="0" smtClean="0"/>
              <a:t> eru veittir til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dirty="0" smtClean="0"/>
              <a:t>Endurmenntunar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dirty="0" smtClean="0"/>
              <a:t>Nýsköpunar á öðrum sviðum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baseline="0" dirty="0" smtClean="0"/>
              <a:t>Umhverfisnefnd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is-IS" sz="2400" dirty="0" smtClean="0"/>
              <a:t>Minnkun veiðigetu</a:t>
            </a:r>
            <a:endParaRPr lang="is-IS" sz="24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is-IS" sz="2000" baseline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s-IS" sz="2000" dirty="0" smtClean="0"/>
              <a:t>	</a:t>
            </a:r>
            <a:r>
              <a:rPr lang="is-IS" sz="2600" dirty="0" smtClean="0">
                <a:solidFill>
                  <a:schemeClr val="bg1"/>
                </a:solidFill>
              </a:rPr>
              <a:t>Styrkjakerfið er lítið og snýst um að takast á við vanda dreifðra byggða þar sem sjómönnum fækkar </a:t>
            </a: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Megináhyggjuefni – Áherslur í viðræðum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Að tryggja ábyrgar veiðar og efnhagslega sterka útgerð sem skilar verðmætum til Íslands</a:t>
            </a:r>
          </a:p>
          <a:p>
            <a:pPr lvl="1"/>
            <a:r>
              <a:rPr lang="is-IS" dirty="0" smtClean="0"/>
              <a:t>Ákvörðun um heildarkvóta á Íslandsmiðum geirnelgd</a:t>
            </a:r>
          </a:p>
          <a:p>
            <a:pPr lvl="1"/>
            <a:r>
              <a:rPr lang="is-IS" dirty="0" smtClean="0"/>
              <a:t>Sveigjanleiki og snerpa í fiskveiðistjórnunarkerfinu</a:t>
            </a:r>
          </a:p>
          <a:p>
            <a:pPr lvl="1"/>
            <a:r>
              <a:rPr lang="is-IS" dirty="0" smtClean="0"/>
              <a:t>Hlutdeild í deilistofnum tryggð</a:t>
            </a:r>
          </a:p>
          <a:p>
            <a:pPr lvl="1"/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Mismunandi leiðir eru færar 1/2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sz="2800" dirty="0" smtClean="0"/>
              <a:t>Aðildarsamningar hafa sama lagalegt gildi og sáttmálar Evrópusambandsins og því má semja um lausnir</a:t>
            </a:r>
          </a:p>
          <a:p>
            <a:r>
              <a:rPr lang="is-IS" sz="2800" dirty="0" smtClean="0"/>
              <a:t>Hægt er að binda ákvörðun um heildarkvóta við meðmæli vísindamanna innan ákveðins ramma sem tryggir stöðugleika í aflaheimildum</a:t>
            </a:r>
          </a:p>
          <a:p>
            <a:r>
              <a:rPr lang="is-IS" sz="2800" dirty="0" smtClean="0"/>
              <a:t>Hægt er að gera samkomulag um hlutverk og umboð svæðisráðs þannig að landhelgi Íslands verði áfram sérstakt stjórnunarsvæði</a:t>
            </a:r>
          </a:p>
          <a:p>
            <a:r>
              <a:rPr lang="is-IS" sz="2800" dirty="0" smtClean="0"/>
              <a:t>Hægt er að nýta fordæmi frá Danmörku, Álandseyjum, Möltu – og jafnvel á grunni sérstöðu fjarlægra eyjasamfélaga – um forgangsrétt heimamanna</a:t>
            </a:r>
          </a:p>
          <a:p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Mismunandi leiðir eru færar 2/2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Hægt er að setja á fót sérstakt stjórnunarsvæði fyrir NV-Atlantshaf sber. hugmyndir Halldórs Ásgrímssonar</a:t>
            </a:r>
          </a:p>
          <a:p>
            <a:r>
              <a:rPr lang="is-IS" sz="2800" dirty="0" smtClean="0"/>
              <a:t>Hægt er að binda veiðar í botnfiski í íslenskri lögssögu við ákveðna gerð báta sber. útfærslu Maltverja</a:t>
            </a:r>
          </a:p>
          <a:p>
            <a:r>
              <a:rPr lang="is-IS" sz="2800" dirty="0" smtClean="0"/>
              <a:t>Hægt er að fara fram lausnir á grunni sérstöðu landsins, mikilvægis sjávarútvegs og fámennis</a:t>
            </a:r>
          </a:p>
          <a:p>
            <a:r>
              <a:rPr lang="is-IS" sz="2800" dirty="0" smtClean="0"/>
              <a:t>o.s.frv. o.s.frv.</a:t>
            </a:r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Ávinningur af ESB fyrir sjómenn og verkafólk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Evran tryggir stöðugleika í efnhagslegu umhverfi sjávarútvegsins</a:t>
            </a:r>
          </a:p>
          <a:p>
            <a:r>
              <a:rPr lang="is-IS" dirty="0" smtClean="0"/>
              <a:t>Allir tollar falla niður á sjávarafurðum</a:t>
            </a:r>
          </a:p>
          <a:p>
            <a:r>
              <a:rPr lang="is-IS" dirty="0" smtClean="0"/>
              <a:t>Sjómenn hagnast ekki á höftum – hvorki tollum né höftum á fjárfestingum</a:t>
            </a:r>
          </a:p>
          <a:p>
            <a:r>
              <a:rPr lang="is-IS" dirty="0" smtClean="0"/>
              <a:t>Það verður efnhagslega hagstæðara að vinna fisk meira fyrir útflutning</a:t>
            </a:r>
          </a:p>
          <a:p>
            <a:r>
              <a:rPr lang="is-IS" dirty="0" smtClean="0"/>
              <a:t>Reglur um kvótahopp geta nýst íslenskum sjómönnum</a:t>
            </a:r>
          </a:p>
          <a:p>
            <a:r>
              <a:rPr lang="is-IS" dirty="0" smtClean="0"/>
              <a:t>Minni byggðalög geta hagnast á Evrópusambandsaðild</a:t>
            </a:r>
          </a:p>
          <a:p>
            <a:endParaRPr lang="is-IS" dirty="0" smtClean="0"/>
          </a:p>
          <a:p>
            <a:pPr lvl="1"/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857760"/>
            <a:ext cx="7858180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Niðurstaða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 fontScale="92500"/>
          </a:bodyPr>
          <a:lstStyle/>
          <a:p>
            <a:r>
              <a:rPr lang="is-IS" sz="2600" dirty="0" smtClean="0"/>
              <a:t>Það eru margskonar alvarlegar ranghugmyndir um sjávarútvegsstefnu ESB í umræðunni</a:t>
            </a:r>
          </a:p>
          <a:p>
            <a:r>
              <a:rPr lang="is-IS" sz="2600" dirty="0" smtClean="0"/>
              <a:t>Evrópusambandið á samkvæmt eigin reglum ekki rétt á kvóta innan íslenskrar lögsögu – án nokkurrar undanþágu eða sérlausna</a:t>
            </a:r>
          </a:p>
          <a:p>
            <a:r>
              <a:rPr lang="is-IS" sz="2600" dirty="0" smtClean="0"/>
              <a:t>Megináskorunin verður að tryggja form ákvörðunar um heildarkvóta og sveigjanleika í framkvæmd fiskveiðistjórnunarkerfisins á Íslandi</a:t>
            </a:r>
            <a:endParaRPr lang="is-IS" sz="2400" dirty="0" smtClean="0"/>
          </a:p>
          <a:p>
            <a:pPr>
              <a:buNone/>
            </a:pPr>
            <a:endParaRPr lang="is-IS" sz="2400" dirty="0" smtClean="0"/>
          </a:p>
          <a:p>
            <a:pPr>
              <a:buNone/>
            </a:pPr>
            <a:r>
              <a:rPr lang="is-IS" sz="2400" dirty="0" smtClean="0"/>
              <a:t>	</a:t>
            </a:r>
            <a:r>
              <a:rPr lang="is-IS" sz="2800" dirty="0" smtClean="0">
                <a:solidFill>
                  <a:schemeClr val="bg1"/>
                </a:solidFill>
              </a:rPr>
              <a:t>Viðræður um sjávarútveg verða mjög erfiðar í aðildarsamningum við Evrópusambandið – en það er langt því frá ómögulegt að ná hagstæðri niðurstöðu</a:t>
            </a:r>
            <a:endParaRPr lang="is-IS" sz="2400" dirty="0" smtClean="0">
              <a:solidFill>
                <a:schemeClr val="bg1"/>
              </a:solidFill>
            </a:endParaRPr>
          </a:p>
          <a:p>
            <a:pPr lvl="1"/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3200" dirty="0" smtClean="0"/>
              <a:t>Að lokum</a:t>
            </a:r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28" y="1660911"/>
            <a:ext cx="8229600" cy="4625609"/>
          </a:xfrm>
        </p:spPr>
        <p:txBody>
          <a:bodyPr/>
          <a:lstStyle/>
          <a:p>
            <a:r>
              <a:rPr lang="is-IS" dirty="0" smtClean="0"/>
              <a:t>Sú staðreynd að aldrei hefur farið fram ítarleg könnun á því hvaða lausnir eru mögulegar fyrir íslenskan sjávarútveg í aðildarviðræðum við Evrópusambandið er til vitnis um vítavert sinnuleysi stjórnvalda</a:t>
            </a:r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Örstutt um sjávarútvegsstefnu ESB 1/3</a:t>
            </a:r>
            <a:endParaRPr lang="en-US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s-IS" sz="2800" dirty="0"/>
              <a:t>	</a:t>
            </a:r>
            <a:r>
              <a:rPr lang="is-IS" sz="2800" dirty="0" smtClean="0"/>
              <a:t>Í grundvallarlöggjöf ESB (Rómarsáttmálanum) var aðeins minnst á sjávarútveg í skilgreiningu á landbúnaði (Grein 32)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s-I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effectLst/>
              </a:rPr>
              <a:t>	</a:t>
            </a:r>
            <a:r>
              <a:rPr lang="en-US" sz="2400" b="1" i="1" dirty="0" err="1" smtClean="0"/>
              <a:t>Innri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markaðurinn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skal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til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landbúnaðar</a:t>
            </a:r>
            <a:r>
              <a:rPr lang="en-US" sz="2400" b="1" i="1" dirty="0" smtClean="0"/>
              <a:t> og </a:t>
            </a:r>
            <a:r>
              <a:rPr lang="en-US" sz="2400" b="1" i="1" dirty="0" err="1" smtClean="0"/>
              <a:t>verslunar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landbúnaðarafurði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Til</a:t>
            </a:r>
            <a:r>
              <a:rPr lang="en-US" sz="2400" b="1" i="1" dirty="0" smtClean="0"/>
              <a:t> “</a:t>
            </a:r>
            <a:r>
              <a:rPr lang="en-US" sz="2400" b="1" i="1" dirty="0" err="1" smtClean="0"/>
              <a:t>landbúnaðar</a:t>
            </a:r>
            <a:r>
              <a:rPr lang="en-US" sz="2400" b="1" i="1" dirty="0" smtClean="0"/>
              <a:t>” </a:t>
            </a:r>
            <a:r>
              <a:rPr lang="en-US" sz="2400" b="1" i="1" dirty="0" err="1" smtClean="0"/>
              <a:t>teljast</a:t>
            </a:r>
            <a:r>
              <a:rPr lang="en-US" sz="2400" b="1" i="1" dirty="0" smtClean="0"/>
              <a:t>  </a:t>
            </a:r>
            <a:r>
              <a:rPr lang="is-IS" sz="2400" b="1" i="1" dirty="0" smtClean="0"/>
              <a:t>afurðir jarðræktar, búfjarræktar og fiskveiða, sem og afurðir á fyrsta vinnslustig er tengjast þeim beint</a:t>
            </a:r>
            <a:r>
              <a:rPr lang="en-US" sz="2400" b="1" i="1" dirty="0" smtClean="0">
                <a:effectLst/>
              </a:rPr>
              <a:t>…</a:t>
            </a:r>
            <a:endParaRPr lang="en-US" sz="2400" b="1" i="1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 smtClean="0"/>
              <a:t>	</a:t>
            </a:r>
            <a:r>
              <a:rPr lang="en-US" sz="2800" dirty="0" smtClean="0"/>
              <a:t>Á </a:t>
            </a:r>
            <a:r>
              <a:rPr lang="en-US" sz="2800" dirty="0" err="1" smtClean="0"/>
              <a:t>þessum</a:t>
            </a:r>
            <a:r>
              <a:rPr lang="en-US" sz="2800" dirty="0" smtClean="0"/>
              <a:t> </a:t>
            </a:r>
            <a:r>
              <a:rPr lang="en-US" sz="2800" dirty="0" err="1" smtClean="0"/>
              <a:t>grunni</a:t>
            </a:r>
            <a:r>
              <a:rPr lang="en-US" sz="2800" dirty="0" smtClean="0"/>
              <a:t> </a:t>
            </a:r>
            <a:r>
              <a:rPr lang="en-US" sz="2800" dirty="0" err="1" smtClean="0"/>
              <a:t>hefur</a:t>
            </a:r>
            <a:r>
              <a:rPr lang="en-US" sz="2800" dirty="0" smtClean="0"/>
              <a:t> ESB </a:t>
            </a:r>
            <a:r>
              <a:rPr lang="en-US" sz="2800" dirty="0" err="1" smtClean="0"/>
              <a:t>heimild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dirty="0" err="1" smtClean="0"/>
              <a:t>að</a:t>
            </a:r>
            <a:r>
              <a:rPr lang="en-US" sz="2800" dirty="0" smtClean="0"/>
              <a:t> </a:t>
            </a:r>
            <a:r>
              <a:rPr lang="en-US" sz="2800" dirty="0" err="1" smtClean="0"/>
              <a:t>setja</a:t>
            </a:r>
            <a:r>
              <a:rPr lang="en-US" sz="2800" dirty="0" smtClean="0"/>
              <a:t> á </a:t>
            </a:r>
            <a:r>
              <a:rPr lang="en-US" sz="2800" dirty="0" err="1" smtClean="0"/>
              <a:t>fót</a:t>
            </a:r>
            <a:r>
              <a:rPr lang="en-US" sz="2800" dirty="0" smtClean="0"/>
              <a:t>  </a:t>
            </a:r>
            <a:r>
              <a:rPr lang="en-US" sz="2800" dirty="0" err="1" smtClean="0"/>
              <a:t>sameiginlegu</a:t>
            </a:r>
            <a:r>
              <a:rPr lang="en-US" sz="2800" dirty="0" smtClean="0"/>
              <a:t> </a:t>
            </a:r>
            <a:r>
              <a:rPr lang="en-US" sz="2800" dirty="0" err="1" smtClean="0"/>
              <a:t>sjávarútvegsstefnuna</a:t>
            </a:r>
            <a:endParaRPr lang="en-US" sz="2000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Örstutt um sjávarútvegsstefnu ESB 2/3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/>
              <a:t>ESB </a:t>
            </a:r>
            <a:r>
              <a:rPr lang="en-US" sz="2400" b="1" dirty="0" err="1" smtClean="0"/>
              <a:t>hóf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undirbúning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sjávarútvegsstefnu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fyrr</a:t>
            </a:r>
            <a:r>
              <a:rPr lang="en-US" sz="2400" b="1" dirty="0" smtClean="0"/>
              <a:t> en 12 </a:t>
            </a:r>
            <a:r>
              <a:rPr lang="en-US" sz="2400" b="1" dirty="0" err="1" smtClean="0"/>
              <a:t>árum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síðar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uppúr</a:t>
            </a:r>
            <a:r>
              <a:rPr lang="en-US" sz="2400" b="1" dirty="0" smtClean="0"/>
              <a:t> 1970</a:t>
            </a: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is-IS" sz="2400" b="1" dirty="0" smtClean="0"/>
              <a:t>Af hverju þá?</a:t>
            </a:r>
            <a:endParaRPr lang="is-I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is-IS" sz="2400" dirty="0" smtClean="0"/>
              <a:t>Þurfti sameiginlega stjórn á sameiginlegum stofnum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is-IS" sz="2400" dirty="0" smtClean="0"/>
              <a:t>Tollabandalagið – tollar milli landanna hurfu og settir voru á sameiginlegir ytri tollar</a:t>
            </a:r>
            <a:endParaRPr lang="is-IS" sz="2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is-IS" sz="2400" dirty="0" smtClean="0"/>
              <a:t>Sjávarútvegur var misjafnlega sterkur í aðildarríkjunum og tollar ólíkir</a:t>
            </a:r>
            <a:endParaRPr lang="is-IS" sz="2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is-IS" sz="2400" dirty="0" smtClean="0"/>
              <a:t>Frjáls markaður með sjávarafurðir skapaði erfiðleika í sumum aðildarríkjanna, t.d. í Frakklandi</a:t>
            </a:r>
            <a:endParaRPr lang="is-IS" sz="2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is-IS" sz="2400" dirty="0" smtClean="0"/>
              <a:t>Sterk rök fyrir því að samræma fleira en tolla</a:t>
            </a:r>
            <a:endParaRPr lang="is-IS" sz="2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marL="533400" indent="-533400"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marL="533400" indent="-533400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Örstutt um sjávarútvegsstefnu ESB 3/3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§"/>
            </a:pPr>
            <a:r>
              <a:rPr lang="en-US" sz="2800" b="1" dirty="0"/>
              <a:t>1977: </a:t>
            </a:r>
            <a:r>
              <a:rPr lang="en-US" sz="2800" b="1" dirty="0" smtClean="0"/>
              <a:t>200 </a:t>
            </a:r>
            <a:r>
              <a:rPr lang="en-US" sz="2800" b="1" dirty="0" err="1" smtClean="0"/>
              <a:t>mílna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fiskveiðilögsaga</a:t>
            </a:r>
            <a:r>
              <a:rPr lang="en-US" sz="2800" b="1" dirty="0" smtClean="0"/>
              <a:t> (EEZ)</a:t>
            </a:r>
          </a:p>
          <a:p>
            <a:pPr marL="609600" indent="-609600">
              <a:buNone/>
            </a:pPr>
            <a:endParaRPr lang="en-US" sz="2800" b="1" dirty="0"/>
          </a:p>
          <a:p>
            <a:pPr marL="609600" indent="-609600">
              <a:buFont typeface="Wingdings" pitchFamily="2" charset="2"/>
              <a:buChar char="§"/>
            </a:pPr>
            <a:r>
              <a:rPr lang="is-IS" sz="2800" b="1" dirty="0"/>
              <a:t>1983: </a:t>
            </a:r>
            <a:r>
              <a:rPr lang="is-IS" sz="2800" b="1" dirty="0" smtClean="0"/>
              <a:t>Samkomulag um hvernig heildarkvóta í stofnum yrði skipt samkvæmt hlutfallslegum stöðugleika (‘relative stability’) – sem byggir á sögulegum veiðum, mikilvægi sjávarútvegs og töpuðum veiðiheimildum</a:t>
            </a:r>
            <a:endParaRPr lang="is-IS" sz="2800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 algn="just">
              <a:buFont typeface="Wingdings" pitchFamily="2" charset="2"/>
              <a:buNone/>
            </a:pPr>
            <a:endParaRPr lang="en-US" dirty="0"/>
          </a:p>
          <a:p>
            <a:pPr marL="609600" indent="-609600"/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 smtClean="0"/>
              <a:t>Markmið sjávarútvegsstefnunnar</a:t>
            </a:r>
            <a:endParaRPr lang="en-US" sz="4000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s-IS" sz="2400" b="1" dirty="0">
                <a:effectLst/>
              </a:rPr>
              <a:t>	</a:t>
            </a:r>
          </a:p>
          <a:p>
            <a:endParaRPr lang="is-IS" sz="2800" dirty="0" smtClean="0"/>
          </a:p>
          <a:p>
            <a:r>
              <a:rPr lang="is-IS" sz="2800" dirty="0" smtClean="0"/>
              <a:t>a) auka framleiðni, </a:t>
            </a:r>
          </a:p>
          <a:p>
            <a:r>
              <a:rPr lang="is-IS" sz="2800" dirty="0" smtClean="0"/>
              <a:t>b) tryggja sjómönnum sanngjörn lífskjör, </a:t>
            </a:r>
          </a:p>
          <a:p>
            <a:r>
              <a:rPr lang="is-IS" sz="2800" dirty="0" smtClean="0"/>
              <a:t>c) stuðla að jafnvægi á mörkuðum, </a:t>
            </a:r>
          </a:p>
          <a:p>
            <a:r>
              <a:rPr lang="is-IS" sz="2800" dirty="0" smtClean="0"/>
              <a:t>d) tryggja stöðugt framboð á vörum og </a:t>
            </a:r>
          </a:p>
          <a:p>
            <a:r>
              <a:rPr lang="is-IS" sz="2800" dirty="0" smtClean="0"/>
              <a:t>e) tryggja neytendum sanngjarnt verð.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s-I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 smtClean="0"/>
              <a:t>Meginþættir stefnunnar</a:t>
            </a:r>
            <a:endParaRPr lang="en-US" sz="4000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6165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Stjórnun</a:t>
            </a:r>
            <a:r>
              <a:rPr lang="en-US" dirty="0" smtClean="0"/>
              <a:t> og </a:t>
            </a:r>
            <a:r>
              <a:rPr lang="en-US" dirty="0" err="1" smtClean="0"/>
              <a:t>vernd</a:t>
            </a:r>
            <a:endParaRPr lang="en-US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is-IS" dirty="0"/>
              <a:t>	</a:t>
            </a:r>
            <a:r>
              <a:rPr lang="is-IS" sz="2400" dirty="0" smtClean="0"/>
              <a:t>Heildarkvóti í stofnum, tæknilegar verndaraðgerðir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is-IS" dirty="0" smtClean="0"/>
              <a:t>Styrkir</a:t>
            </a:r>
            <a:endParaRPr lang="is-IS" dirty="0"/>
          </a:p>
          <a:p>
            <a:pPr>
              <a:buFont typeface="Wingdings" pitchFamily="2" charset="2"/>
              <a:buNone/>
            </a:pPr>
            <a:r>
              <a:rPr lang="is-IS" sz="2400" dirty="0"/>
              <a:t>	</a:t>
            </a:r>
            <a:r>
              <a:rPr lang="is-IS" sz="2400" dirty="0" smtClean="0"/>
              <a:t>Til að draga úr veiðigetu</a:t>
            </a:r>
            <a:endParaRPr lang="is-IS" sz="2400" dirty="0"/>
          </a:p>
          <a:p>
            <a:pPr>
              <a:buFont typeface="Wingdings" pitchFamily="2" charset="2"/>
              <a:buChar char="§"/>
            </a:pPr>
            <a:r>
              <a:rPr lang="is-IS" dirty="0" smtClean="0"/>
              <a:t>Markaðsaðgerðir</a:t>
            </a:r>
            <a:endParaRPr lang="is-IS" dirty="0"/>
          </a:p>
          <a:p>
            <a:pPr>
              <a:buFont typeface="Wingdings" pitchFamily="2" charset="2"/>
              <a:buNone/>
            </a:pPr>
            <a:r>
              <a:rPr lang="is-IS" sz="2400" dirty="0"/>
              <a:t>	</a:t>
            </a:r>
            <a:r>
              <a:rPr lang="is-IS" sz="2400" dirty="0" smtClean="0"/>
              <a:t>Öruggt framboð, lágmarksverð, </a:t>
            </a:r>
            <a:endParaRPr lang="is-IS" sz="2400" dirty="0"/>
          </a:p>
          <a:p>
            <a:pPr>
              <a:buFont typeface="Wingdings" pitchFamily="2" charset="2"/>
              <a:buChar char="§"/>
            </a:pPr>
            <a:r>
              <a:rPr lang="is-IS" dirty="0" smtClean="0"/>
              <a:t>Eftirlit</a:t>
            </a:r>
            <a:endParaRPr lang="is-IS" dirty="0"/>
          </a:p>
          <a:p>
            <a:pPr>
              <a:buFont typeface="Wingdings" pitchFamily="2" charset="2"/>
              <a:buNone/>
            </a:pPr>
            <a:r>
              <a:rPr lang="is-IS" sz="2400" dirty="0"/>
              <a:t>	</a:t>
            </a:r>
            <a:r>
              <a:rPr lang="is-IS" sz="2400" dirty="0" smtClean="0"/>
              <a:t>Gæta þess að aðildarríkin framfylgi reglum</a:t>
            </a:r>
            <a:endParaRPr lang="is-IS" sz="2400" dirty="0"/>
          </a:p>
          <a:p>
            <a:pPr>
              <a:buFont typeface="Wingdings" pitchFamily="2" charset="2"/>
              <a:buChar char="§"/>
            </a:pPr>
            <a:r>
              <a:rPr lang="is-IS" dirty="0" smtClean="0"/>
              <a:t>Samningar við ríki utan ESB</a:t>
            </a:r>
          </a:p>
          <a:p>
            <a:pPr>
              <a:buFont typeface="Wingdings" pitchFamily="2" charset="2"/>
              <a:buChar char="§"/>
            </a:pPr>
            <a:r>
              <a:rPr lang="is-IS" dirty="0" smtClean="0"/>
              <a:t>Fiskeldi</a:t>
            </a:r>
            <a:endParaRPr lang="en-US" dirty="0"/>
          </a:p>
          <a:p>
            <a:endParaRPr lang="is-I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 smtClean="0"/>
              <a:t>Hefur hún virkað?</a:t>
            </a:r>
            <a:endParaRPr lang="en-US" sz="4000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is-IS" dirty="0" smtClean="0">
                <a:effectLst/>
              </a:rPr>
              <a:t>Nei...</a:t>
            </a:r>
            <a:endParaRPr lang="is-IS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is-IS" dirty="0" smtClean="0">
                <a:effectLst/>
              </a:rPr>
              <a:t>Ofveiði</a:t>
            </a:r>
            <a:endParaRPr lang="is-IS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is-IS" dirty="0" smtClean="0">
                <a:effectLst/>
              </a:rPr>
              <a:t>Atvinnuleysi</a:t>
            </a:r>
            <a:endParaRPr lang="is-IS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is-IS" dirty="0" smtClean="0">
                <a:effectLst/>
              </a:rPr>
              <a:t>Framleiðni</a:t>
            </a:r>
            <a:endParaRPr lang="is-IS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is-IS" dirty="0" smtClean="0">
                <a:effectLst/>
              </a:rPr>
              <a:t>Vandræði í eftirliti</a:t>
            </a:r>
            <a:endParaRPr lang="is-IS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is-IS" dirty="0">
                <a:effectLst/>
              </a:rPr>
              <a:t>	</a:t>
            </a:r>
            <a:r>
              <a:rPr lang="is-IS" dirty="0" smtClean="0"/>
              <a:t>Atvinnugrein í vanda víðast – en ekki alls staðar – í ESB</a:t>
            </a:r>
            <a:endParaRPr lang="is-IS" dirty="0">
              <a:effectLst/>
            </a:endParaRPr>
          </a:p>
          <a:p>
            <a:pPr>
              <a:buFont typeface="Wingdings" pitchFamily="2" charset="2"/>
              <a:buNone/>
            </a:pPr>
            <a:endParaRPr lang="is-IS" dirty="0">
              <a:effectLst/>
            </a:endParaRPr>
          </a:p>
          <a:p>
            <a:pPr>
              <a:buFont typeface="Wingdings" pitchFamily="2" charset="2"/>
              <a:buNone/>
            </a:pPr>
            <a:endParaRPr lang="is-IS" dirty="0"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 smtClean="0"/>
              <a:t>Þokast í rétta átt</a:t>
            </a:r>
            <a:endParaRPr lang="en-US" sz="4000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ffectLst/>
            </a:endParaRPr>
          </a:p>
          <a:p>
            <a:endParaRPr lang="is-IS">
              <a:effectLst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67310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is-IS" sz="2800" dirty="0" smtClean="0"/>
              <a:t>...og  já...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s-IS" sz="2800" b="0" dirty="0" smtClean="0"/>
              <a:t>Náð betri tökum á aflaheimildum</a:t>
            </a:r>
            <a:endParaRPr lang="is-I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s-IS" sz="2800" b="0" dirty="0" smtClean="0"/>
              <a:t>Dregið hefur úr ofveiði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s-IS" sz="2800" dirty="0" smtClean="0"/>
              <a:t>Fyrirsjáanleiki</a:t>
            </a:r>
            <a:endParaRPr lang="is-I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s-IS" sz="2800" dirty="0" smtClean="0"/>
              <a:t>Minni veiðigeta, færri skip, meiri framleiðni</a:t>
            </a:r>
            <a:endParaRPr lang="is-I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s-IS" sz="2800" dirty="0" smtClean="0"/>
              <a:t>Svæðisbundnar stjórnir, sátt</a:t>
            </a:r>
            <a:endParaRPr lang="is-I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s-IS" sz="2800" dirty="0" smtClean="0"/>
              <a:t>Ráðleggingar vísindamanna</a:t>
            </a:r>
            <a:endParaRPr lang="is-IS" sz="2800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656565"/>
      </a:accent2>
      <a:accent3>
        <a:srgbClr val="B9AD8D"/>
      </a:accent3>
      <a:accent4>
        <a:srgbClr val="F9B268"/>
      </a:accent4>
      <a:accent5>
        <a:srgbClr val="BFBFBF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2040</TotalTime>
  <Words>1109</Words>
  <Application>Microsoft Office PowerPoint</Application>
  <PresentationFormat>On-screen Show (4:3)</PresentationFormat>
  <Paragraphs>335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Slide 1</vt:lpstr>
      <vt:lpstr>Sjávarútvegur í ESB</vt:lpstr>
      <vt:lpstr>Örstutt um sjávarútvegsstefnu ESB 1/3</vt:lpstr>
      <vt:lpstr>Örstutt um sjávarútvegsstefnu ESB 2/3</vt:lpstr>
      <vt:lpstr>Örstutt um sjávarútvegsstefnu ESB 3/3</vt:lpstr>
      <vt:lpstr>Markmið sjávarútvegsstefnunnar</vt:lpstr>
      <vt:lpstr>Meginþættir stefnunnar</vt:lpstr>
      <vt:lpstr>Hefur hún virkað?</vt:lpstr>
      <vt:lpstr>Þokast í rétta átt</vt:lpstr>
      <vt:lpstr>Ísland: Einstakar aðildarviðræður</vt:lpstr>
      <vt:lpstr>Kaflarnir</vt:lpstr>
      <vt:lpstr>Eftir fyrstu vikurnar</vt:lpstr>
      <vt:lpstr>Mikilvægir samningar</vt:lpstr>
      <vt:lpstr>Sjö algengar ranghugmyndir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Megináhyggjuefni – Áherslur í viðræðum</vt:lpstr>
      <vt:lpstr>Mismunandi leiðir eru færar 1/2</vt:lpstr>
      <vt:lpstr>Mismunandi leiðir eru færar 2/2</vt:lpstr>
      <vt:lpstr>Ávinningur af ESB fyrir sjómenn og verkafólk</vt:lpstr>
      <vt:lpstr>Niðurstaða</vt:lpstr>
      <vt:lpstr>Að lokum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evath</dc:creator>
  <cp:lastModifiedBy>Stefán Úlfarsson</cp:lastModifiedBy>
  <cp:revision>47</cp:revision>
  <dcterms:created xsi:type="dcterms:W3CDTF">2008-08-22T15:22:34Z</dcterms:created>
  <dcterms:modified xsi:type="dcterms:W3CDTF">2009-01-22T15:41:17Z</dcterms:modified>
</cp:coreProperties>
</file>