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5" r:id="rId2"/>
    <p:sldId id="290" r:id="rId3"/>
    <p:sldId id="288" r:id="rId4"/>
    <p:sldId id="289" r:id="rId5"/>
    <p:sldId id="287" r:id="rId6"/>
    <p:sldId id="279" r:id="rId7"/>
    <p:sldId id="280" r:id="rId8"/>
    <p:sldId id="292" r:id="rId9"/>
    <p:sldId id="291" r:id="rId10"/>
    <p:sldId id="277" r:id="rId11"/>
    <p:sldId id="311" r:id="rId12"/>
    <p:sldId id="295" r:id="rId13"/>
    <p:sldId id="297" r:id="rId14"/>
    <p:sldId id="298" r:id="rId15"/>
    <p:sldId id="306" r:id="rId16"/>
    <p:sldId id="307" r:id="rId17"/>
    <p:sldId id="308" r:id="rId18"/>
    <p:sldId id="296" r:id="rId19"/>
    <p:sldId id="299" r:id="rId20"/>
    <p:sldId id="285" r:id="rId21"/>
    <p:sldId id="284" r:id="rId22"/>
    <p:sldId id="293" r:id="rId23"/>
    <p:sldId id="283" r:id="rId24"/>
    <p:sldId id="300" r:id="rId25"/>
    <p:sldId id="301" r:id="rId26"/>
    <p:sldId id="302" r:id="rId27"/>
    <p:sldId id="303" r:id="rId28"/>
    <p:sldId id="304" r:id="rId29"/>
    <p:sldId id="305" r:id="rId30"/>
    <p:sldId id="310" r:id="rId31"/>
    <p:sldId id="312" r:id="rId32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640000"/>
    <a:srgbClr val="960000"/>
    <a:srgbClr val="C0E0E3"/>
    <a:srgbClr val="FF0066"/>
    <a:srgbClr val="996633"/>
    <a:srgbClr val="339966"/>
    <a:srgbClr val="6699FF"/>
    <a:srgbClr val="C9C9C9"/>
    <a:srgbClr val="9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1005" autoAdjust="0"/>
  </p:normalViewPr>
  <p:slideViewPr>
    <p:cSldViewPr>
      <p:cViewPr>
        <p:scale>
          <a:sx n="80" d="100"/>
          <a:sy n="80" d="100"/>
        </p:scale>
        <p:origin x="-251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Sheet6!$E$4</c:f>
              <c:strCache>
                <c:ptCount val="1"/>
                <c:pt idx="0">
                  <c:v>Vísitala launa</c:v>
                </c:pt>
              </c:strCache>
            </c:strRef>
          </c:tx>
          <c:marker>
            <c:symbol val="none"/>
          </c:marker>
          <c:cat>
            <c:multiLvlStrRef>
              <c:f>Sheet6!$A$14:$B$28</c:f>
              <c:multiLvlStrCache>
                <c:ptCount val="15"/>
                <c:lvl>
                  <c:pt idx="0">
                    <c:v>Október</c:v>
                  </c:pt>
                  <c:pt idx="1">
                    <c:v>Nóvember</c:v>
                  </c:pt>
                  <c:pt idx="2">
                    <c:v>Desember</c:v>
                  </c:pt>
                  <c:pt idx="3">
                    <c:v>Janúar</c:v>
                  </c:pt>
                  <c:pt idx="4">
                    <c:v>Febrúar</c:v>
                  </c:pt>
                  <c:pt idx="5">
                    <c:v>Mars</c:v>
                  </c:pt>
                  <c:pt idx="6">
                    <c:v>Apríl</c:v>
                  </c:pt>
                  <c:pt idx="7">
                    <c:v>Maí</c:v>
                  </c:pt>
                  <c:pt idx="8">
                    <c:v>Júní</c:v>
                  </c:pt>
                  <c:pt idx="9">
                    <c:v>Júlí</c:v>
                  </c:pt>
                  <c:pt idx="10">
                    <c:v>Ágúst</c:v>
                  </c:pt>
                  <c:pt idx="11">
                    <c:v>September</c:v>
                  </c:pt>
                  <c:pt idx="12">
                    <c:v>Október</c:v>
                  </c:pt>
                  <c:pt idx="13">
                    <c:v>Nóvember</c:v>
                  </c:pt>
                  <c:pt idx="14">
                    <c:v>Desember</c:v>
                  </c:pt>
                </c:lvl>
                <c:lvl>
                  <c:pt idx="0">
                    <c:v>2010</c:v>
                  </c:pt>
                  <c:pt idx="3">
                    <c:v>2011</c:v>
                  </c:pt>
                </c:lvl>
              </c:multiLvlStrCache>
            </c:multiLvlStrRef>
          </c:cat>
          <c:val>
            <c:numRef>
              <c:f>Sheet6!$E$14:$E$28</c:f>
              <c:numCache>
                <c:formatCode>General</c:formatCode>
                <c:ptCount val="15"/>
                <c:pt idx="0">
                  <c:v>99.66066301226833</c:v>
                </c:pt>
                <c:pt idx="1">
                  <c:v>99.817280083529099</c:v>
                </c:pt>
                <c:pt idx="2">
                  <c:v>100</c:v>
                </c:pt>
                <c:pt idx="3">
                  <c:v>100.02610284521012</c:v>
                </c:pt>
                <c:pt idx="4">
                  <c:v>100.20882276168102</c:v>
                </c:pt>
                <c:pt idx="5">
                  <c:v>100.54815974941266</c:v>
                </c:pt>
                <c:pt idx="6">
                  <c:v>100.65257113025319</c:v>
                </c:pt>
                <c:pt idx="7">
                  <c:v>101.77499347428869</c:v>
                </c:pt>
                <c:pt idx="8">
                  <c:v>105.716523101018</c:v>
                </c:pt>
                <c:pt idx="9">
                  <c:v>106.78673975463326</c:v>
                </c:pt>
                <c:pt idx="10">
                  <c:v>106.94335682589401</c:v>
                </c:pt>
                <c:pt idx="11">
                  <c:v>107.75254502740799</c:v>
                </c:pt>
                <c:pt idx="12">
                  <c:v>108.50952753850169</c:v>
                </c:pt>
                <c:pt idx="13">
                  <c:v>108.82276168102322</c:v>
                </c:pt>
                <c:pt idx="14">
                  <c:v>109.13690003564729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Sheet6!$F$4</c:f>
              <c:strCache>
                <c:ptCount val="1"/>
                <c:pt idx="0">
                  <c:v>Vísitala neysluverðs</c:v>
                </c:pt>
              </c:strCache>
            </c:strRef>
          </c:tx>
          <c:marker>
            <c:symbol val="none"/>
          </c:marker>
          <c:cat>
            <c:multiLvlStrRef>
              <c:f>Sheet6!$A$14:$B$28</c:f>
              <c:multiLvlStrCache>
                <c:ptCount val="15"/>
                <c:lvl>
                  <c:pt idx="0">
                    <c:v>Október</c:v>
                  </c:pt>
                  <c:pt idx="1">
                    <c:v>Nóvember</c:v>
                  </c:pt>
                  <c:pt idx="2">
                    <c:v>Desember</c:v>
                  </c:pt>
                  <c:pt idx="3">
                    <c:v>Janúar</c:v>
                  </c:pt>
                  <c:pt idx="4">
                    <c:v>Febrúar</c:v>
                  </c:pt>
                  <c:pt idx="5">
                    <c:v>Mars</c:v>
                  </c:pt>
                  <c:pt idx="6">
                    <c:v>Apríl</c:v>
                  </c:pt>
                  <c:pt idx="7">
                    <c:v>Maí</c:v>
                  </c:pt>
                  <c:pt idx="8">
                    <c:v>Júní</c:v>
                  </c:pt>
                  <c:pt idx="9">
                    <c:v>Júlí</c:v>
                  </c:pt>
                  <c:pt idx="10">
                    <c:v>Ágúst</c:v>
                  </c:pt>
                  <c:pt idx="11">
                    <c:v>September</c:v>
                  </c:pt>
                  <c:pt idx="12">
                    <c:v>Október</c:v>
                  </c:pt>
                  <c:pt idx="13">
                    <c:v>Nóvember</c:v>
                  </c:pt>
                  <c:pt idx="14">
                    <c:v>Desember</c:v>
                  </c:pt>
                </c:lvl>
                <c:lvl>
                  <c:pt idx="0">
                    <c:v>2010</c:v>
                  </c:pt>
                  <c:pt idx="3">
                    <c:v>2011</c:v>
                  </c:pt>
                </c:lvl>
              </c:multiLvlStrCache>
            </c:multiLvlStrRef>
          </c:cat>
          <c:val>
            <c:numRef>
              <c:f>Sheet6!$F$14:$F$28</c:f>
              <c:numCache>
                <c:formatCode>General</c:formatCode>
                <c:ptCount val="15"/>
                <c:pt idx="0">
                  <c:v>99.618216525770393</c:v>
                </c:pt>
                <c:pt idx="1">
                  <c:v>99.672757022088916</c:v>
                </c:pt>
                <c:pt idx="2">
                  <c:v>100</c:v>
                </c:pt>
                <c:pt idx="3">
                  <c:v>99.100081810744484</c:v>
                </c:pt>
                <c:pt idx="4">
                  <c:v>100.27270248159259</c:v>
                </c:pt>
                <c:pt idx="5">
                  <c:v>101.22716116716661</c:v>
                </c:pt>
                <c:pt idx="6">
                  <c:v>102.01799836378511</c:v>
                </c:pt>
                <c:pt idx="7">
                  <c:v>102.97245704935915</c:v>
                </c:pt>
                <c:pt idx="8">
                  <c:v>103.49059176438506</c:v>
                </c:pt>
                <c:pt idx="9">
                  <c:v>103.59967275702209</c:v>
                </c:pt>
                <c:pt idx="10">
                  <c:v>103.87237523861468</c:v>
                </c:pt>
                <c:pt idx="11">
                  <c:v>104.52686119443688</c:v>
                </c:pt>
                <c:pt idx="12">
                  <c:v>104.88137442050724</c:v>
                </c:pt>
                <c:pt idx="13">
                  <c:v>104.88137442050724</c:v>
                </c:pt>
                <c:pt idx="14">
                  <c:v>105.15497223172474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Sheet6!$G$4</c:f>
              <c:strCache>
                <c:ptCount val="1"/>
                <c:pt idx="0">
                  <c:v>Kaupmáttur launa</c:v>
                </c:pt>
              </c:strCache>
            </c:strRef>
          </c:tx>
          <c:marker>
            <c:symbol val="none"/>
          </c:marker>
          <c:cat>
            <c:multiLvlStrRef>
              <c:f>Sheet6!$A$14:$B$28</c:f>
              <c:multiLvlStrCache>
                <c:ptCount val="15"/>
                <c:lvl>
                  <c:pt idx="0">
                    <c:v>Október</c:v>
                  </c:pt>
                  <c:pt idx="1">
                    <c:v>Nóvember</c:v>
                  </c:pt>
                  <c:pt idx="2">
                    <c:v>Desember</c:v>
                  </c:pt>
                  <c:pt idx="3">
                    <c:v>Janúar</c:v>
                  </c:pt>
                  <c:pt idx="4">
                    <c:v>Febrúar</c:v>
                  </c:pt>
                  <c:pt idx="5">
                    <c:v>Mars</c:v>
                  </c:pt>
                  <c:pt idx="6">
                    <c:v>Apríl</c:v>
                  </c:pt>
                  <c:pt idx="7">
                    <c:v>Maí</c:v>
                  </c:pt>
                  <c:pt idx="8">
                    <c:v>Júní</c:v>
                  </c:pt>
                  <c:pt idx="9">
                    <c:v>Júlí</c:v>
                  </c:pt>
                  <c:pt idx="10">
                    <c:v>Ágúst</c:v>
                  </c:pt>
                  <c:pt idx="11">
                    <c:v>September</c:v>
                  </c:pt>
                  <c:pt idx="12">
                    <c:v>Október</c:v>
                  </c:pt>
                  <c:pt idx="13">
                    <c:v>Nóvember</c:v>
                  </c:pt>
                  <c:pt idx="14">
                    <c:v>Desember</c:v>
                  </c:pt>
                </c:lvl>
                <c:lvl>
                  <c:pt idx="0">
                    <c:v>2010</c:v>
                  </c:pt>
                  <c:pt idx="3">
                    <c:v>2011</c:v>
                  </c:pt>
                </c:lvl>
              </c:multiLvlStrCache>
            </c:multiLvlStrRef>
          </c:cat>
          <c:val>
            <c:numRef>
              <c:f>Sheet6!$G$14:$G$28</c:f>
              <c:numCache>
                <c:formatCode>General</c:formatCode>
                <c:ptCount val="15"/>
                <c:pt idx="0">
                  <c:v>100.04260916123404</c:v>
                </c:pt>
                <c:pt idx="1">
                  <c:v>100.14499755575955</c:v>
                </c:pt>
                <c:pt idx="2">
                  <c:v>100</c:v>
                </c:pt>
                <c:pt idx="3">
                  <c:v>100.93443014127284</c:v>
                </c:pt>
                <c:pt idx="4">
                  <c:v>99.936294007909794</c:v>
                </c:pt>
                <c:pt idx="5">
                  <c:v>99.329230011071189</c:v>
                </c:pt>
                <c:pt idx="6">
                  <c:v>98.661582019416855</c:v>
                </c:pt>
                <c:pt idx="7">
                  <c:v>98.837103037663297</c:v>
                </c:pt>
                <c:pt idx="8">
                  <c:v>102.15085381065427</c:v>
                </c:pt>
                <c:pt idx="9">
                  <c:v>103.07632921301399</c:v>
                </c:pt>
                <c:pt idx="10">
                  <c:v>102.95649500670866</c:v>
                </c:pt>
                <c:pt idx="11">
                  <c:v>103.08598555061441</c:v>
                </c:pt>
                <c:pt idx="12">
                  <c:v>103.45929211744296</c:v>
                </c:pt>
                <c:pt idx="13">
                  <c:v>103.75794775983154</c:v>
                </c:pt>
                <c:pt idx="14">
                  <c:v>103.78672327081955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Sheet6!$T$4</c:f>
              <c:strCache>
                <c:ptCount val="1"/>
                <c:pt idx="0">
                  <c:v>Kaupmáttur á alm. markaði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Sheet6!$T$14:$T$28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100.17830091253781</c:v>
                </c:pt>
                <c:pt idx="4">
                  <c:v>100.17830091253781</c:v>
                </c:pt>
                <c:pt idx="5">
                  <c:v>100.17830091253781</c:v>
                </c:pt>
                <c:pt idx="6">
                  <c:v>100.476400379764</c:v>
                </c:pt>
                <c:pt idx="7">
                  <c:v>100.476400379764</c:v>
                </c:pt>
                <c:pt idx="8">
                  <c:v>100.476400379764</c:v>
                </c:pt>
                <c:pt idx="9">
                  <c:v>103.22000423854128</c:v>
                </c:pt>
                <c:pt idx="10">
                  <c:v>103.22000423854128</c:v>
                </c:pt>
                <c:pt idx="11">
                  <c:v>103.22000423854128</c:v>
                </c:pt>
                <c:pt idx="12">
                  <c:v>103.84952649656218</c:v>
                </c:pt>
                <c:pt idx="13">
                  <c:v>103.84952649656218</c:v>
                </c:pt>
                <c:pt idx="14">
                  <c:v>103.84952649656218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Sheet6!$U$4</c:f>
              <c:strCache>
                <c:ptCount val="1"/>
                <c:pt idx="0">
                  <c:v>Kaupmáttur á opinb. markaði</c:v>
                </c:pt>
              </c:strCache>
            </c:strRef>
          </c:tx>
          <c:marker>
            <c:symbol val="none"/>
          </c:marker>
          <c:val>
            <c:numRef>
              <c:f>Sheet6!$U$14:$U$28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99.773423528299716</c:v>
                </c:pt>
                <c:pt idx="4">
                  <c:v>99.773423528299716</c:v>
                </c:pt>
                <c:pt idx="5">
                  <c:v>99.773423528299716</c:v>
                </c:pt>
                <c:pt idx="6">
                  <c:v>98.377797944629634</c:v>
                </c:pt>
                <c:pt idx="7">
                  <c:v>98.377797944629634</c:v>
                </c:pt>
                <c:pt idx="8">
                  <c:v>98.377797944629634</c:v>
                </c:pt>
                <c:pt idx="9">
                  <c:v>101.29347097269483</c:v>
                </c:pt>
                <c:pt idx="10">
                  <c:v>101.29347097269483</c:v>
                </c:pt>
                <c:pt idx="11">
                  <c:v>101.29347097269483</c:v>
                </c:pt>
                <c:pt idx="12">
                  <c:v>101.91124361318167</c:v>
                </c:pt>
                <c:pt idx="13">
                  <c:v>101.91124361318167</c:v>
                </c:pt>
                <c:pt idx="14">
                  <c:v>101.91124361318167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2400"/>
        <c:axId val="35783424"/>
      </c:lineChart>
      <c:catAx>
        <c:axId val="7142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700000"/>
          <a:lstStyle/>
          <a:p>
            <a:pPr>
              <a:defRPr sz="1400" b="1"/>
            </a:pPr>
            <a:endParaRPr lang="is-IS"/>
          </a:p>
        </c:txPr>
        <c:crossAx val="35783424"/>
        <c:crosses val="autoZero"/>
        <c:auto val="1"/>
        <c:lblAlgn val="ctr"/>
        <c:lblOffset val="100"/>
        <c:noMultiLvlLbl val="0"/>
      </c:catAx>
      <c:valAx>
        <c:axId val="35783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is-IS"/>
          </a:p>
        </c:txPr>
        <c:crossAx val="7142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is-I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Verðbólguþróun!$E$5</c:f>
              <c:strCache>
                <c:ptCount val="1"/>
                <c:pt idx="0">
                  <c:v>Árshækkun síðasta mánuð, %</c:v>
                </c:pt>
              </c:strCache>
            </c:strRef>
          </c:tx>
          <c:spPr>
            <a:solidFill>
              <a:srgbClr val="E54F43"/>
            </a:solidFill>
          </c:spPr>
          <c:invertIfNegative val="0"/>
          <c:cat>
            <c:multiLvlStrRef>
              <c:f>Verðbólguþróun!$A$18:$B$29</c:f>
              <c:multiLvlStrCache>
                <c:ptCount val="12"/>
                <c:lvl>
                  <c:pt idx="0">
                    <c:v>Jan.</c:v>
                  </c:pt>
                  <c:pt idx="1">
                    <c:v>Feb.</c:v>
                  </c:pt>
                  <c:pt idx="2">
                    <c:v>Mars</c:v>
                  </c:pt>
                  <c:pt idx="3">
                    <c:v>Apr.</c:v>
                  </c:pt>
                  <c:pt idx="4">
                    <c:v>Maí</c:v>
                  </c:pt>
                  <c:pt idx="5">
                    <c:v>Jún.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Sept.</c:v>
                  </c:pt>
                  <c:pt idx="9">
                    <c:v>Okt.</c:v>
                  </c:pt>
                  <c:pt idx="10">
                    <c:v>Nóv.</c:v>
                  </c:pt>
                  <c:pt idx="11">
                    <c:v>Des.</c:v>
                  </c:pt>
                </c:lvl>
                <c:lvl>
                  <c:pt idx="0">
                    <c:v>2011</c:v>
                  </c:pt>
                </c:lvl>
              </c:multiLvlStrCache>
            </c:multiLvlStrRef>
          </c:cat>
          <c:val>
            <c:numRef>
              <c:f>Verðbólguþróun!$E$18:$E$29</c:f>
              <c:numCache>
                <c:formatCode>General</c:formatCode>
                <c:ptCount val="12"/>
                <c:pt idx="0">
                  <c:v>-10.3</c:v>
                </c:pt>
                <c:pt idx="1">
                  <c:v>15.2</c:v>
                </c:pt>
                <c:pt idx="2">
                  <c:v>12</c:v>
                </c:pt>
                <c:pt idx="3">
                  <c:v>9.8000000000000007</c:v>
                </c:pt>
                <c:pt idx="4">
                  <c:v>11.8</c:v>
                </c:pt>
                <c:pt idx="5">
                  <c:v>6.2</c:v>
                </c:pt>
                <c:pt idx="6">
                  <c:v>1.3</c:v>
                </c:pt>
                <c:pt idx="7">
                  <c:v>3.2</c:v>
                </c:pt>
                <c:pt idx="8">
                  <c:v>7.8</c:v>
                </c:pt>
                <c:pt idx="9">
                  <c:v>4.0999999999999996</c:v>
                </c:pt>
                <c:pt idx="10">
                  <c:v>0</c:v>
                </c:pt>
                <c:pt idx="11" formatCode="0.0">
                  <c:v>4.4566989805439494</c:v>
                </c:pt>
              </c:numCache>
            </c:numRef>
          </c:val>
        </c:ser>
        <c:ser>
          <c:idx val="3"/>
          <c:order val="1"/>
          <c:tx>
            <c:strRef>
              <c:f>Verðbólguþróun!$F$5</c:f>
              <c:strCache>
                <c:ptCount val="1"/>
                <c:pt idx="0">
                  <c:v>Árshækkun síðustu 3 mánuði,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Verðbólguþróun!$A$18:$B$29</c:f>
              <c:multiLvlStrCache>
                <c:ptCount val="12"/>
                <c:lvl>
                  <c:pt idx="0">
                    <c:v>Jan.</c:v>
                  </c:pt>
                  <c:pt idx="1">
                    <c:v>Feb.</c:v>
                  </c:pt>
                  <c:pt idx="2">
                    <c:v>Mars</c:v>
                  </c:pt>
                  <c:pt idx="3">
                    <c:v>Apr.</c:v>
                  </c:pt>
                  <c:pt idx="4">
                    <c:v>Maí</c:v>
                  </c:pt>
                  <c:pt idx="5">
                    <c:v>Jún.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Sept.</c:v>
                  </c:pt>
                  <c:pt idx="9">
                    <c:v>Okt.</c:v>
                  </c:pt>
                  <c:pt idx="10">
                    <c:v>Nóv.</c:v>
                  </c:pt>
                  <c:pt idx="11">
                    <c:v>Des.</c:v>
                  </c:pt>
                </c:lvl>
                <c:lvl>
                  <c:pt idx="0">
                    <c:v>2011</c:v>
                  </c:pt>
                </c:lvl>
              </c:multiLvlStrCache>
            </c:multiLvlStrRef>
          </c:cat>
          <c:val>
            <c:numRef>
              <c:f>Verðbólguþróun!$F$18:$F$29</c:f>
              <c:numCache>
                <c:formatCode>0.0</c:formatCode>
                <c:ptCount val="12"/>
                <c:pt idx="0">
                  <c:v>-2.0643064880080164</c:v>
                </c:pt>
                <c:pt idx="1">
                  <c:v>2.429486213353016</c:v>
                </c:pt>
                <c:pt idx="2">
                  <c:v>4.999741613128883</c:v>
                </c:pt>
                <c:pt idx="3">
                  <c:v>12.308115743908488</c:v>
                </c:pt>
                <c:pt idx="4">
                  <c:v>11.212453766046583</c:v>
                </c:pt>
                <c:pt idx="5">
                  <c:v>9.2484416370985922</c:v>
                </c:pt>
                <c:pt idx="6">
                  <c:v>6.3472689351371514</c:v>
                </c:pt>
                <c:pt idx="7">
                  <c:v>3.541856630404383</c:v>
                </c:pt>
                <c:pt idx="8">
                  <c:v>4.0658308875375582</c:v>
                </c:pt>
                <c:pt idx="9">
                  <c:v>5.0412655125214867</c:v>
                </c:pt>
                <c:pt idx="10">
                  <c:v>3.942516946749719</c:v>
                </c:pt>
                <c:pt idx="11">
                  <c:v>2.8475479003492454</c:v>
                </c:pt>
              </c:numCache>
            </c:numRef>
          </c:val>
        </c:ser>
        <c:ser>
          <c:idx val="4"/>
          <c:order val="2"/>
          <c:tx>
            <c:strRef>
              <c:f>Verðbólguþróun!$G$5</c:f>
              <c:strCache>
                <c:ptCount val="1"/>
                <c:pt idx="0">
                  <c:v>Árshækkun síðustu 6 mánuði, 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multiLvlStrRef>
              <c:f>Verðbólguþróun!$A$18:$B$29</c:f>
              <c:multiLvlStrCache>
                <c:ptCount val="12"/>
                <c:lvl>
                  <c:pt idx="0">
                    <c:v>Jan.</c:v>
                  </c:pt>
                  <c:pt idx="1">
                    <c:v>Feb.</c:v>
                  </c:pt>
                  <c:pt idx="2">
                    <c:v>Mars</c:v>
                  </c:pt>
                  <c:pt idx="3">
                    <c:v>Apr.</c:v>
                  </c:pt>
                  <c:pt idx="4">
                    <c:v>Maí</c:v>
                  </c:pt>
                  <c:pt idx="5">
                    <c:v>Jún.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Sept.</c:v>
                  </c:pt>
                  <c:pt idx="9">
                    <c:v>Okt.</c:v>
                  </c:pt>
                  <c:pt idx="10">
                    <c:v>Nóv.</c:v>
                  </c:pt>
                  <c:pt idx="11">
                    <c:v>Des.</c:v>
                  </c:pt>
                </c:lvl>
                <c:lvl>
                  <c:pt idx="0">
                    <c:v>2011</c:v>
                  </c:pt>
                </c:lvl>
              </c:multiLvlStrCache>
            </c:multiLvlStrRef>
          </c:cat>
          <c:val>
            <c:numRef>
              <c:f>Verðbólguþróun!$G$18:$G$29</c:f>
              <c:numCache>
                <c:formatCode>0.0</c:formatCode>
                <c:ptCount val="12"/>
                <c:pt idx="0">
                  <c:v>0.94221455543272992</c:v>
                </c:pt>
                <c:pt idx="1">
                  <c:v>2.8327997617257461</c:v>
                </c:pt>
                <c:pt idx="2">
                  <c:v>4.799771461185065</c:v>
                </c:pt>
                <c:pt idx="3">
                  <c:v>4.8759896373080203</c:v>
                </c:pt>
                <c:pt idx="4">
                  <c:v>6.7306633530515914</c:v>
                </c:pt>
                <c:pt idx="5">
                  <c:v>7.103025837426058</c:v>
                </c:pt>
                <c:pt idx="6">
                  <c:v>9.2870595661533208</c:v>
                </c:pt>
                <c:pt idx="7">
                  <c:v>7.3086387172974554</c:v>
                </c:pt>
                <c:pt idx="8">
                  <c:v>6.6256528802207448</c:v>
                </c:pt>
                <c:pt idx="9">
                  <c:v>5.6922500127008835</c:v>
                </c:pt>
                <c:pt idx="10">
                  <c:v>3.7419933657713456</c:v>
                </c:pt>
                <c:pt idx="11">
                  <c:v>3.4548960996804157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773056"/>
        <c:axId val="35983744"/>
      </c:barChart>
      <c:lineChart>
        <c:grouping val="standard"/>
        <c:varyColors val="0"/>
        <c:ser>
          <c:idx val="5"/>
          <c:order val="3"/>
          <c:tx>
            <c:strRef>
              <c:f>Verðbólguþróun!$H$5</c:f>
              <c:strCache>
                <c:ptCount val="1"/>
                <c:pt idx="0">
                  <c:v>Árshækkun síðustu 12 mánuði, %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Verðbólguþróun!$A$18:$B$29</c:f>
              <c:multiLvlStrCache>
                <c:ptCount val="12"/>
                <c:lvl>
                  <c:pt idx="0">
                    <c:v>Jan.</c:v>
                  </c:pt>
                  <c:pt idx="1">
                    <c:v>Feb.</c:v>
                  </c:pt>
                  <c:pt idx="2">
                    <c:v>Mars</c:v>
                  </c:pt>
                  <c:pt idx="3">
                    <c:v>Apr.</c:v>
                  </c:pt>
                  <c:pt idx="4">
                    <c:v>Maí</c:v>
                  </c:pt>
                  <c:pt idx="5">
                    <c:v>Jún.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Sept.</c:v>
                  </c:pt>
                  <c:pt idx="9">
                    <c:v>Okt.</c:v>
                  </c:pt>
                  <c:pt idx="10">
                    <c:v>Nóv.</c:v>
                  </c:pt>
                  <c:pt idx="11">
                    <c:v>Des.</c:v>
                  </c:pt>
                </c:lvl>
                <c:lvl>
                  <c:pt idx="0">
                    <c:v>2011</c:v>
                  </c:pt>
                </c:lvl>
              </c:multiLvlStrCache>
            </c:multiLvlStrRef>
          </c:cat>
          <c:val>
            <c:numRef>
              <c:f>Verðbólguþróun!$H$18:$H$29</c:f>
              <c:numCache>
                <c:formatCode>General</c:formatCode>
                <c:ptCount val="12"/>
                <c:pt idx="0">
                  <c:v>1.8</c:v>
                </c:pt>
                <c:pt idx="1">
                  <c:v>1.9</c:v>
                </c:pt>
                <c:pt idx="2" formatCode="0.0">
                  <c:v>2.2871314411683663</c:v>
                </c:pt>
                <c:pt idx="3" formatCode="0.0">
                  <c:v>2.8312259483232571</c:v>
                </c:pt>
                <c:pt idx="4" formatCode="0.0">
                  <c:v>3.3670955379140555</c:v>
                </c:pt>
                <c:pt idx="5" formatCode="0.0">
                  <c:v>4.229607250755274</c:v>
                </c:pt>
                <c:pt idx="6" formatCode="0.0">
                  <c:v>5.0317943046723768</c:v>
                </c:pt>
                <c:pt idx="7" formatCode="0.0">
                  <c:v>5.0468836183121812</c:v>
                </c:pt>
                <c:pt idx="8" formatCode="0.0">
                  <c:v>5.7087699944842862</c:v>
                </c:pt>
                <c:pt idx="9" formatCode="0.0">
                  <c:v>5.2833287708732524</c:v>
                </c:pt>
                <c:pt idx="10" formatCode="0.0">
                  <c:v>5.2257181942544584</c:v>
                </c:pt>
                <c:pt idx="11" formatCode="0.0">
                  <c:v>5.2631578947368363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73056"/>
        <c:axId val="35983744"/>
      </c:lineChart>
      <c:catAx>
        <c:axId val="35773056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is-IS"/>
          </a:p>
        </c:txPr>
        <c:crossAx val="35983744"/>
        <c:crosses val="autoZero"/>
        <c:auto val="1"/>
        <c:lblAlgn val="ctr"/>
        <c:lblOffset val="100"/>
        <c:noMultiLvlLbl val="0"/>
      </c:catAx>
      <c:valAx>
        <c:axId val="35983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is-IS"/>
          </a:p>
        </c:txPr>
        <c:crossAx val="35773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is-I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Sheet1!$D$27</c:f>
              <c:strCache>
                <c:ptCount val="1"/>
                <c:pt idx="0">
                  <c:v>Hækkun s.l. 12 mánuði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Sheet1!$A$28:$A$34</c:f>
              <c:strCache>
                <c:ptCount val="7"/>
                <c:pt idx="0">
                  <c:v> Búvörur og grænmeti</c:v>
                </c:pt>
                <c:pt idx="1">
                  <c:v> Innlendar vörur án búvöru og grænmetis</c:v>
                </c:pt>
                <c:pt idx="2">
                  <c:v> Innfluttar mat- og drykkjarvörur</c:v>
                </c:pt>
                <c:pt idx="3">
                  <c:v> Innfluttar vörur aðrar</c:v>
                </c:pt>
                <c:pt idx="4">
                  <c:v> Húsnæði</c:v>
                </c:pt>
                <c:pt idx="5">
                  <c:v> Opinber þjónusta</c:v>
                </c:pt>
                <c:pt idx="6">
                  <c:v> Önnur þjónusta</c:v>
                </c:pt>
              </c:strCache>
            </c:strRef>
          </c:cat>
          <c:val>
            <c:numRef>
              <c:f>Sheet1!$D$28:$D$34</c:f>
              <c:numCache>
                <c:formatCode>0.0%</c:formatCode>
                <c:ptCount val="7"/>
                <c:pt idx="0">
                  <c:v>8.8057901085645263E-2</c:v>
                </c:pt>
                <c:pt idx="1">
                  <c:v>6.0165975103734448E-2</c:v>
                </c:pt>
                <c:pt idx="2">
                  <c:v>3.9662865642042577E-2</c:v>
                </c:pt>
                <c:pt idx="3">
                  <c:v>5.1119407624779178E-2</c:v>
                </c:pt>
                <c:pt idx="4">
                  <c:v>6.872037914691953E-2</c:v>
                </c:pt>
                <c:pt idx="5">
                  <c:v>2.765957446808498E-2</c:v>
                </c:pt>
                <c:pt idx="6">
                  <c:v>5.413243112614774E-2</c:v>
                </c:pt>
              </c:numCache>
            </c:numRef>
          </c:val>
        </c:ser>
        <c:ser>
          <c:idx val="1"/>
          <c:order val="1"/>
          <c:tx>
            <c:strRef>
              <c:f>Sheet1!$E$27</c:f>
              <c:strCache>
                <c:ptCount val="1"/>
                <c:pt idx="0">
                  <c:v>Áhrif á vísitöluna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Sheet1!$A$28:$A$34</c:f>
              <c:strCache>
                <c:ptCount val="7"/>
                <c:pt idx="0">
                  <c:v> Búvörur og grænmeti</c:v>
                </c:pt>
                <c:pt idx="1">
                  <c:v> Innlendar vörur án búvöru og grænmetis</c:v>
                </c:pt>
                <c:pt idx="2">
                  <c:v> Innfluttar mat- og drykkjarvörur</c:v>
                </c:pt>
                <c:pt idx="3">
                  <c:v> Innfluttar vörur aðrar</c:v>
                </c:pt>
                <c:pt idx="4">
                  <c:v> Húsnæði</c:v>
                </c:pt>
                <c:pt idx="5">
                  <c:v> Opinber þjónusta</c:v>
                </c:pt>
                <c:pt idx="6">
                  <c:v> Önnur þjónusta</c:v>
                </c:pt>
              </c:strCache>
            </c:strRef>
          </c:cat>
          <c:val>
            <c:numRef>
              <c:f>Sheet1!$F$28:$F$34</c:f>
              <c:numCache>
                <c:formatCode>0.0%</c:formatCode>
                <c:ptCount val="7"/>
                <c:pt idx="0">
                  <c:v>5.4595898673100059E-3</c:v>
                </c:pt>
                <c:pt idx="1">
                  <c:v>4.5726141078838182E-3</c:v>
                </c:pt>
                <c:pt idx="2">
                  <c:v>1.3485374318294478E-3</c:v>
                </c:pt>
                <c:pt idx="3">
                  <c:v>1.7431718000049702E-2</c:v>
                </c:pt>
                <c:pt idx="4">
                  <c:v>1.3606635071090067E-2</c:v>
                </c:pt>
                <c:pt idx="5">
                  <c:v>2.1297872340425438E-3</c:v>
                </c:pt>
                <c:pt idx="6">
                  <c:v>1.147607539874332E-2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4838016"/>
        <c:axId val="34839552"/>
      </c:barChart>
      <c:catAx>
        <c:axId val="348380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is-IS"/>
          </a:p>
        </c:txPr>
        <c:crossAx val="34839552"/>
        <c:crosses val="autoZero"/>
        <c:auto val="1"/>
        <c:lblAlgn val="ctr"/>
        <c:lblOffset val="100"/>
        <c:noMultiLvlLbl val="0"/>
      </c:catAx>
      <c:valAx>
        <c:axId val="34839552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34838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is-I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39670041244848E-2"/>
          <c:y val="5.9008371322005801E-2"/>
          <c:w val="0.92385556805399327"/>
          <c:h val="0.5441118386517475"/>
        </c:manualLayout>
      </c:layout>
      <c:lineChart>
        <c:grouping val="standard"/>
        <c:varyColors val="0"/>
        <c:ser>
          <c:idx val="3"/>
          <c:order val="0"/>
          <c:tx>
            <c:strRef>
              <c:f>Verðbólguþróun!$H$5</c:f>
              <c:strCache>
                <c:ptCount val="1"/>
                <c:pt idx="0">
                  <c:v>Árshækkun síðustu 12 mánuði, %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Verðbólguþróun!$A$18:$B$53</c:f>
              <c:multiLvlStrCache>
                <c:ptCount val="36"/>
                <c:lvl>
                  <c:pt idx="0">
                    <c:v>Janúar</c:v>
                  </c:pt>
                  <c:pt idx="1">
                    <c:v>Febrúar</c:v>
                  </c:pt>
                  <c:pt idx="2">
                    <c:v>Mars</c:v>
                  </c:pt>
                  <c:pt idx="3">
                    <c:v>Apríl</c:v>
                  </c:pt>
                  <c:pt idx="4">
                    <c:v>Maí</c:v>
                  </c:pt>
                  <c:pt idx="5">
                    <c:v>Júní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September</c:v>
                  </c:pt>
                  <c:pt idx="9">
                    <c:v>Október</c:v>
                  </c:pt>
                  <c:pt idx="10">
                    <c:v>Nóvember</c:v>
                  </c:pt>
                  <c:pt idx="11">
                    <c:v>Desember</c:v>
                  </c:pt>
                  <c:pt idx="12">
                    <c:v>Janúar</c:v>
                  </c:pt>
                  <c:pt idx="13">
                    <c:v>Febrúar</c:v>
                  </c:pt>
                  <c:pt idx="14">
                    <c:v>Mars</c:v>
                  </c:pt>
                  <c:pt idx="15">
                    <c:v>Apríl</c:v>
                  </c:pt>
                  <c:pt idx="16">
                    <c:v>Maí</c:v>
                  </c:pt>
                  <c:pt idx="17">
                    <c:v>Júní</c:v>
                  </c:pt>
                  <c:pt idx="18">
                    <c:v>Júlí</c:v>
                  </c:pt>
                  <c:pt idx="19">
                    <c:v>Ágúst</c:v>
                  </c:pt>
                  <c:pt idx="20">
                    <c:v>September</c:v>
                  </c:pt>
                  <c:pt idx="21">
                    <c:v>Október</c:v>
                  </c:pt>
                  <c:pt idx="22">
                    <c:v>Nóvember</c:v>
                  </c:pt>
                  <c:pt idx="23">
                    <c:v>Desember</c:v>
                  </c:pt>
                  <c:pt idx="24">
                    <c:v>Janúar</c:v>
                  </c:pt>
                  <c:pt idx="25">
                    <c:v>Febrúar</c:v>
                  </c:pt>
                  <c:pt idx="26">
                    <c:v>Mars</c:v>
                  </c:pt>
                  <c:pt idx="27">
                    <c:v>Apríl</c:v>
                  </c:pt>
                  <c:pt idx="28">
                    <c:v>Maí</c:v>
                  </c:pt>
                  <c:pt idx="29">
                    <c:v>Júní</c:v>
                  </c:pt>
                  <c:pt idx="30">
                    <c:v>Júlí</c:v>
                  </c:pt>
                  <c:pt idx="31">
                    <c:v>Ágúst</c:v>
                  </c:pt>
                  <c:pt idx="32">
                    <c:v>September</c:v>
                  </c:pt>
                  <c:pt idx="33">
                    <c:v>Október</c:v>
                  </c:pt>
                  <c:pt idx="34">
                    <c:v>Nóvember</c:v>
                  </c:pt>
                  <c:pt idx="35">
                    <c:v>Desember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</c:lvl>
              </c:multiLvlStrCache>
            </c:multiLvlStrRef>
          </c:cat>
          <c:val>
            <c:numRef>
              <c:f>Verðbólguþróun!$H$18:$H$29</c:f>
              <c:numCache>
                <c:formatCode>General</c:formatCode>
                <c:ptCount val="12"/>
                <c:pt idx="0">
                  <c:v>1.8</c:v>
                </c:pt>
                <c:pt idx="1">
                  <c:v>1.9</c:v>
                </c:pt>
                <c:pt idx="2" formatCode="0.0">
                  <c:v>2.2871314411683663</c:v>
                </c:pt>
                <c:pt idx="3" formatCode="0.0">
                  <c:v>2.8312259483232571</c:v>
                </c:pt>
                <c:pt idx="4" formatCode="0.0">
                  <c:v>3.3670955379140555</c:v>
                </c:pt>
                <c:pt idx="5" formatCode="0.0">
                  <c:v>4.229607250755274</c:v>
                </c:pt>
                <c:pt idx="6" formatCode="0.0">
                  <c:v>5.0317943046723768</c:v>
                </c:pt>
                <c:pt idx="7" formatCode="0.0">
                  <c:v>5.0468836183121812</c:v>
                </c:pt>
                <c:pt idx="8" formatCode="0.0">
                  <c:v>5.7087699944842862</c:v>
                </c:pt>
                <c:pt idx="9" formatCode="0.0">
                  <c:v>5.2833287708732524</c:v>
                </c:pt>
                <c:pt idx="10" formatCode="0.0">
                  <c:v>5.2257181942544584</c:v>
                </c:pt>
                <c:pt idx="11" formatCode="0.0">
                  <c:v>5.4091143871358494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Verðbólguþróun!$J$5</c:f>
              <c:strCache>
                <c:ptCount val="1"/>
                <c:pt idx="0">
                  <c:v>Spá Seðlabanka 2011-II</c:v>
                </c:pt>
              </c:strCache>
            </c:strRef>
          </c:tx>
          <c:spPr>
            <a:ln w="4127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multiLvlStrRef>
              <c:f>Verðbólguþróun!$A$18:$B$53</c:f>
              <c:multiLvlStrCache>
                <c:ptCount val="36"/>
                <c:lvl>
                  <c:pt idx="0">
                    <c:v>Janúar</c:v>
                  </c:pt>
                  <c:pt idx="1">
                    <c:v>Febrúar</c:v>
                  </c:pt>
                  <c:pt idx="2">
                    <c:v>Mars</c:v>
                  </c:pt>
                  <c:pt idx="3">
                    <c:v>Apríl</c:v>
                  </c:pt>
                  <c:pt idx="4">
                    <c:v>Maí</c:v>
                  </c:pt>
                  <c:pt idx="5">
                    <c:v>Júní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September</c:v>
                  </c:pt>
                  <c:pt idx="9">
                    <c:v>Október</c:v>
                  </c:pt>
                  <c:pt idx="10">
                    <c:v>Nóvember</c:v>
                  </c:pt>
                  <c:pt idx="11">
                    <c:v>Desember</c:v>
                  </c:pt>
                  <c:pt idx="12">
                    <c:v>Janúar</c:v>
                  </c:pt>
                  <c:pt idx="13">
                    <c:v>Febrúar</c:v>
                  </c:pt>
                  <c:pt idx="14">
                    <c:v>Mars</c:v>
                  </c:pt>
                  <c:pt idx="15">
                    <c:v>Apríl</c:v>
                  </c:pt>
                  <c:pt idx="16">
                    <c:v>Maí</c:v>
                  </c:pt>
                  <c:pt idx="17">
                    <c:v>Júní</c:v>
                  </c:pt>
                  <c:pt idx="18">
                    <c:v>Júlí</c:v>
                  </c:pt>
                  <c:pt idx="19">
                    <c:v>Ágúst</c:v>
                  </c:pt>
                  <c:pt idx="20">
                    <c:v>September</c:v>
                  </c:pt>
                  <c:pt idx="21">
                    <c:v>Október</c:v>
                  </c:pt>
                  <c:pt idx="22">
                    <c:v>Nóvember</c:v>
                  </c:pt>
                  <c:pt idx="23">
                    <c:v>Desember</c:v>
                  </c:pt>
                  <c:pt idx="24">
                    <c:v>Janúar</c:v>
                  </c:pt>
                  <c:pt idx="25">
                    <c:v>Febrúar</c:v>
                  </c:pt>
                  <c:pt idx="26">
                    <c:v>Mars</c:v>
                  </c:pt>
                  <c:pt idx="27">
                    <c:v>Apríl</c:v>
                  </c:pt>
                  <c:pt idx="28">
                    <c:v>Maí</c:v>
                  </c:pt>
                  <c:pt idx="29">
                    <c:v>Júní</c:v>
                  </c:pt>
                  <c:pt idx="30">
                    <c:v>Júlí</c:v>
                  </c:pt>
                  <c:pt idx="31">
                    <c:v>Ágúst</c:v>
                  </c:pt>
                  <c:pt idx="32">
                    <c:v>September</c:v>
                  </c:pt>
                  <c:pt idx="33">
                    <c:v>Október</c:v>
                  </c:pt>
                  <c:pt idx="34">
                    <c:v>Nóvember</c:v>
                  </c:pt>
                  <c:pt idx="35">
                    <c:v>Desember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</c:lvl>
              </c:multiLvlStrCache>
            </c:multiLvlStrRef>
          </c:cat>
          <c:val>
            <c:numRef>
              <c:f>Verðbólguþróun!$J$18:$J$50</c:f>
              <c:numCache>
                <c:formatCode>General</c:formatCode>
                <c:ptCount val="33"/>
                <c:pt idx="6" formatCode="0.0">
                  <c:v>2.9</c:v>
                </c:pt>
                <c:pt idx="7" formatCode="0.0">
                  <c:v>2.9</c:v>
                </c:pt>
                <c:pt idx="8" formatCode="0.0">
                  <c:v>2.9</c:v>
                </c:pt>
                <c:pt idx="9" formatCode="0.0">
                  <c:v>2.9</c:v>
                </c:pt>
                <c:pt idx="10" formatCode="0.0">
                  <c:v>2.9</c:v>
                </c:pt>
                <c:pt idx="11" formatCode="0.0">
                  <c:v>2.9</c:v>
                </c:pt>
                <c:pt idx="12" formatCode="0.0">
                  <c:v>2.5</c:v>
                </c:pt>
                <c:pt idx="13" formatCode="0.0">
                  <c:v>2.5</c:v>
                </c:pt>
                <c:pt idx="14" formatCode="0.0">
                  <c:v>2.5</c:v>
                </c:pt>
                <c:pt idx="15" formatCode="0.0">
                  <c:v>2.5</c:v>
                </c:pt>
                <c:pt idx="16" formatCode="0.0">
                  <c:v>2.5</c:v>
                </c:pt>
                <c:pt idx="17" formatCode="0.0">
                  <c:v>2.5</c:v>
                </c:pt>
                <c:pt idx="18" formatCode="0.0">
                  <c:v>2.6</c:v>
                </c:pt>
                <c:pt idx="19" formatCode="0.0">
                  <c:v>2.6</c:v>
                </c:pt>
                <c:pt idx="20" formatCode="0.0">
                  <c:v>2.6</c:v>
                </c:pt>
                <c:pt idx="21">
                  <c:v>2.7</c:v>
                </c:pt>
                <c:pt idx="22">
                  <c:v>2.7</c:v>
                </c:pt>
                <c:pt idx="23">
                  <c:v>2.7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2.2999999999999998</c:v>
                </c:pt>
                <c:pt idx="28">
                  <c:v>2.2999999999999998</c:v>
                </c:pt>
                <c:pt idx="29">
                  <c:v>2.2999999999999998</c:v>
                </c:pt>
                <c:pt idx="30">
                  <c:v>2.2999999999999998</c:v>
                </c:pt>
                <c:pt idx="31">
                  <c:v>2.2999999999999998</c:v>
                </c:pt>
                <c:pt idx="32">
                  <c:v>2.2999999999999998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Verðbólguþróun!$L$5</c:f>
              <c:strCache>
                <c:ptCount val="1"/>
                <c:pt idx="0">
                  <c:v>Spá Seðlabanka 2011-IV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multiLvlStrRef>
              <c:f>Verðbólguþróun!$A$18:$B$53</c:f>
              <c:multiLvlStrCache>
                <c:ptCount val="36"/>
                <c:lvl>
                  <c:pt idx="0">
                    <c:v>Janúar</c:v>
                  </c:pt>
                  <c:pt idx="1">
                    <c:v>Febrúar</c:v>
                  </c:pt>
                  <c:pt idx="2">
                    <c:v>Mars</c:v>
                  </c:pt>
                  <c:pt idx="3">
                    <c:v>Apríl</c:v>
                  </c:pt>
                  <c:pt idx="4">
                    <c:v>Maí</c:v>
                  </c:pt>
                  <c:pt idx="5">
                    <c:v>Júní</c:v>
                  </c:pt>
                  <c:pt idx="6">
                    <c:v>Júlí</c:v>
                  </c:pt>
                  <c:pt idx="7">
                    <c:v>Ágúst</c:v>
                  </c:pt>
                  <c:pt idx="8">
                    <c:v>September</c:v>
                  </c:pt>
                  <c:pt idx="9">
                    <c:v>Október</c:v>
                  </c:pt>
                  <c:pt idx="10">
                    <c:v>Nóvember</c:v>
                  </c:pt>
                  <c:pt idx="11">
                    <c:v>Desember</c:v>
                  </c:pt>
                  <c:pt idx="12">
                    <c:v>Janúar</c:v>
                  </c:pt>
                  <c:pt idx="13">
                    <c:v>Febrúar</c:v>
                  </c:pt>
                  <c:pt idx="14">
                    <c:v>Mars</c:v>
                  </c:pt>
                  <c:pt idx="15">
                    <c:v>Apríl</c:v>
                  </c:pt>
                  <c:pt idx="16">
                    <c:v>Maí</c:v>
                  </c:pt>
                  <c:pt idx="17">
                    <c:v>Júní</c:v>
                  </c:pt>
                  <c:pt idx="18">
                    <c:v>Júlí</c:v>
                  </c:pt>
                  <c:pt idx="19">
                    <c:v>Ágúst</c:v>
                  </c:pt>
                  <c:pt idx="20">
                    <c:v>September</c:v>
                  </c:pt>
                  <c:pt idx="21">
                    <c:v>Október</c:v>
                  </c:pt>
                  <c:pt idx="22">
                    <c:v>Nóvember</c:v>
                  </c:pt>
                  <c:pt idx="23">
                    <c:v>Desember</c:v>
                  </c:pt>
                  <c:pt idx="24">
                    <c:v>Janúar</c:v>
                  </c:pt>
                  <c:pt idx="25">
                    <c:v>Febrúar</c:v>
                  </c:pt>
                  <c:pt idx="26">
                    <c:v>Mars</c:v>
                  </c:pt>
                  <c:pt idx="27">
                    <c:v>Apríl</c:v>
                  </c:pt>
                  <c:pt idx="28">
                    <c:v>Maí</c:v>
                  </c:pt>
                  <c:pt idx="29">
                    <c:v>Júní</c:v>
                  </c:pt>
                  <c:pt idx="30">
                    <c:v>Júlí</c:v>
                  </c:pt>
                  <c:pt idx="31">
                    <c:v>Ágúst</c:v>
                  </c:pt>
                  <c:pt idx="32">
                    <c:v>September</c:v>
                  </c:pt>
                  <c:pt idx="33">
                    <c:v>Október</c:v>
                  </c:pt>
                  <c:pt idx="34">
                    <c:v>Nóvember</c:v>
                  </c:pt>
                  <c:pt idx="35">
                    <c:v>Desember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</c:lvl>
              </c:multiLvlStrCache>
            </c:multiLvlStrRef>
          </c:cat>
          <c:val>
            <c:numRef>
              <c:f>Verðbólguþróun!$L$18:$L$50</c:f>
              <c:numCache>
                <c:formatCode>General</c:formatCode>
                <c:ptCount val="33"/>
                <c:pt idx="12" formatCode="0.0">
                  <c:v>6.01</c:v>
                </c:pt>
                <c:pt idx="13" formatCode="0.0">
                  <c:v>6.01</c:v>
                </c:pt>
                <c:pt idx="14" formatCode="0.0">
                  <c:v>6.01</c:v>
                </c:pt>
                <c:pt idx="15" formatCode="0.0">
                  <c:v>4.16</c:v>
                </c:pt>
                <c:pt idx="16" formatCode="0.0">
                  <c:v>4.16</c:v>
                </c:pt>
                <c:pt idx="17" formatCode="0.0">
                  <c:v>4.16</c:v>
                </c:pt>
                <c:pt idx="18" formatCode="0.0">
                  <c:v>3.15</c:v>
                </c:pt>
                <c:pt idx="19" formatCode="0.0">
                  <c:v>3.15</c:v>
                </c:pt>
                <c:pt idx="20" formatCode="0.0">
                  <c:v>3.15</c:v>
                </c:pt>
                <c:pt idx="21" formatCode="0.0">
                  <c:v>3.07</c:v>
                </c:pt>
                <c:pt idx="22" formatCode="0.0">
                  <c:v>3.07</c:v>
                </c:pt>
                <c:pt idx="23" formatCode="0.0">
                  <c:v>3.07</c:v>
                </c:pt>
                <c:pt idx="24" formatCode="0.0">
                  <c:v>3.19</c:v>
                </c:pt>
                <c:pt idx="25" formatCode="0.0">
                  <c:v>3.19</c:v>
                </c:pt>
                <c:pt idx="26" formatCode="0.0">
                  <c:v>3.19</c:v>
                </c:pt>
                <c:pt idx="27" formatCode="0.0">
                  <c:v>3.4</c:v>
                </c:pt>
                <c:pt idx="28" formatCode="0.0">
                  <c:v>3.4</c:v>
                </c:pt>
                <c:pt idx="29" formatCode="0.0">
                  <c:v>3.4</c:v>
                </c:pt>
                <c:pt idx="30" formatCode="0.0">
                  <c:v>3.04</c:v>
                </c:pt>
                <c:pt idx="31" formatCode="0.0">
                  <c:v>3.04</c:v>
                </c:pt>
                <c:pt idx="32" formatCode="0.0">
                  <c:v>3.04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83424"/>
        <c:axId val="44984960"/>
      </c:lineChart>
      <c:catAx>
        <c:axId val="4498342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b="1"/>
            </a:pPr>
            <a:endParaRPr lang="is-IS"/>
          </a:p>
        </c:txPr>
        <c:crossAx val="44984960"/>
        <c:crosses val="autoZero"/>
        <c:auto val="1"/>
        <c:lblAlgn val="ctr"/>
        <c:lblOffset val="100"/>
        <c:noMultiLvlLbl val="0"/>
      </c:catAx>
      <c:valAx>
        <c:axId val="44984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4983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is-I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Gengisþróun!$J$43</c:f>
              <c:strCache>
                <c:ptCount val="1"/>
                <c:pt idx="0">
                  <c:v>Br.á EUR</c:v>
                </c:pt>
              </c:strCache>
            </c:strRef>
          </c:tx>
          <c:spPr>
            <a:solidFill>
              <a:srgbClr val="000000">
                <a:lumMod val="50000"/>
                <a:lumOff val="50000"/>
                <a:alpha val="52000"/>
              </a:srgbClr>
            </a:solidFill>
          </c:spPr>
          <c:invertIfNegative val="0"/>
          <c:cat>
            <c:numRef>
              <c:f>Gengisþróun!$G$44:$G$66</c:f>
              <c:numCache>
                <c:formatCode>mmm\-yy</c:formatCode>
                <c:ptCount val="2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</c:numCache>
            </c:numRef>
          </c:cat>
          <c:val>
            <c:numRef>
              <c:f>Gengisþróun!$J$44:$J$66</c:f>
              <c:numCache>
                <c:formatCode>0.0%</c:formatCode>
                <c:ptCount val="23"/>
                <c:pt idx="1">
                  <c:v>-2.3414859355097017E-2</c:v>
                </c:pt>
                <c:pt idx="2">
                  <c:v>-1.3798205269138553E-2</c:v>
                </c:pt>
                <c:pt idx="3">
                  <c:v>-1.2223148756943747E-2</c:v>
                </c:pt>
                <c:pt idx="4">
                  <c:v>-4.6880067716555063E-2</c:v>
                </c:pt>
                <c:pt idx="5">
                  <c:v>-3.7208705624780625E-2</c:v>
                </c:pt>
                <c:pt idx="6">
                  <c:v>4.4609286354508892E-3</c:v>
                </c:pt>
                <c:pt idx="7">
                  <c:v>-2.2597986979438489E-2</c:v>
                </c:pt>
                <c:pt idx="8">
                  <c:v>-9.4501558139158393E-3</c:v>
                </c:pt>
                <c:pt idx="9">
                  <c:v>1.7283978086523488E-2</c:v>
                </c:pt>
                <c:pt idx="10">
                  <c:v>-9.7827759114760271E-3</c:v>
                </c:pt>
                <c:pt idx="11">
                  <c:v>-4.1419669248183855E-3</c:v>
                </c:pt>
                <c:pt idx="12">
                  <c:v>1.9314012432647854E-2</c:v>
                </c:pt>
                <c:pt idx="13">
                  <c:v>1.9596606212179291E-2</c:v>
                </c:pt>
                <c:pt idx="14">
                  <c:v>1.4134364797818044E-2</c:v>
                </c:pt>
                <c:pt idx="15">
                  <c:v>1.0637106519637785E-2</c:v>
                </c:pt>
                <c:pt idx="16">
                  <c:v>7.4361486104470575E-3</c:v>
                </c:pt>
                <c:pt idx="17">
                  <c:v>7.8112108578558548E-3</c:v>
                </c:pt>
                <c:pt idx="18">
                  <c:v>3.6612463379892546E-4</c:v>
                </c:pt>
                <c:pt idx="19">
                  <c:v>-8.8217833212164143E-3</c:v>
                </c:pt>
                <c:pt idx="20">
                  <c:v>-2.0948861786727835E-2</c:v>
                </c:pt>
                <c:pt idx="21">
                  <c:v>-1.1047098567168234E-2</c:v>
                </c:pt>
                <c:pt idx="22">
                  <c:v>-3.8382139086046152E-4</c:v>
                </c:pt>
              </c:numCache>
            </c:numRef>
          </c:val>
        </c:ser>
        <c:ser>
          <c:idx val="3"/>
          <c:order val="3"/>
          <c:tx>
            <c:strRef>
              <c:f>Gengisþróun!$K$43</c:f>
              <c:strCache>
                <c:ptCount val="1"/>
                <c:pt idx="0">
                  <c:v>Br. á gengisvísitölu</c:v>
                </c:pt>
              </c:strCache>
            </c:strRef>
          </c:tx>
          <c:spPr>
            <a:solidFill>
              <a:srgbClr val="C00000">
                <a:alpha val="42000"/>
              </a:srgbClr>
            </a:solidFill>
          </c:spPr>
          <c:invertIfNegative val="0"/>
          <c:cat>
            <c:numRef>
              <c:f>Gengisþróun!$G$44:$G$66</c:f>
              <c:numCache>
                <c:formatCode>mmm\-yy</c:formatCode>
                <c:ptCount val="2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</c:numCache>
            </c:numRef>
          </c:cat>
          <c:val>
            <c:numRef>
              <c:f>Gengisþróun!$K$44:$K$66</c:f>
              <c:numCache>
                <c:formatCode>0.0%</c:formatCode>
                <c:ptCount val="23"/>
                <c:pt idx="1">
                  <c:v>-1.2273331027651491E-2</c:v>
                </c:pt>
                <c:pt idx="2">
                  <c:v>-1.1396033530152283E-2</c:v>
                </c:pt>
                <c:pt idx="3">
                  <c:v>-5.8176576434585403E-3</c:v>
                </c:pt>
                <c:pt idx="4">
                  <c:v>-3.345326744546917E-2</c:v>
                </c:pt>
                <c:pt idx="5">
                  <c:v>-2.7280676191418607E-2</c:v>
                </c:pt>
                <c:pt idx="6">
                  <c:v>-3.615905638159389E-3</c:v>
                </c:pt>
                <c:pt idx="7">
                  <c:v>-2.0071318087168E-2</c:v>
                </c:pt>
                <c:pt idx="8">
                  <c:v>-1.0497728078564972E-2</c:v>
                </c:pt>
                <c:pt idx="9">
                  <c:v>4.9287374111006699E-4</c:v>
                </c:pt>
                <c:pt idx="10">
                  <c:v>-4.8510559942238629E-3</c:v>
                </c:pt>
                <c:pt idx="11">
                  <c:v>8.0283922954258458E-3</c:v>
                </c:pt>
                <c:pt idx="12">
                  <c:v>2.1440588927387871E-2</c:v>
                </c:pt>
                <c:pt idx="13">
                  <c:v>1.656884335765807E-2</c:v>
                </c:pt>
                <c:pt idx="14">
                  <c:v>6.4139811759262866E-3</c:v>
                </c:pt>
                <c:pt idx="15">
                  <c:v>2.690649994735006E-3</c:v>
                </c:pt>
                <c:pt idx="16">
                  <c:v>1.0706704748267848E-2</c:v>
                </c:pt>
                <c:pt idx="17">
                  <c:v>5.7188599024871056E-3</c:v>
                </c:pt>
                <c:pt idx="18">
                  <c:v>4.2833792693677264E-3</c:v>
                </c:pt>
                <c:pt idx="19">
                  <c:v>-8.1562967367848627E-3</c:v>
                </c:pt>
                <c:pt idx="20">
                  <c:v>-1.4855282496216482E-2</c:v>
                </c:pt>
                <c:pt idx="21">
                  <c:v>-1.1230641175704714E-2</c:v>
                </c:pt>
                <c:pt idx="22">
                  <c:v>2.7673239352563606E-3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399744"/>
        <c:axId val="36398208"/>
      </c:barChart>
      <c:lineChart>
        <c:grouping val="standard"/>
        <c:varyColors val="0"/>
        <c:ser>
          <c:idx val="0"/>
          <c:order val="0"/>
          <c:tx>
            <c:strRef>
              <c:f>Gengisþróun!$H$43</c:f>
              <c:strCache>
                <c:ptCount val="1"/>
                <c:pt idx="0">
                  <c:v>EUR</c:v>
                </c:pt>
              </c:strCache>
            </c:strRef>
          </c:tx>
          <c:spPr>
            <a:ln>
              <a:solidFill>
                <a:srgbClr val="000000">
                  <a:lumMod val="65000"/>
                  <a:lumOff val="35000"/>
                </a:srgbClr>
              </a:solidFill>
            </a:ln>
          </c:spPr>
          <c:marker>
            <c:symbol val="none"/>
          </c:marker>
          <c:cat>
            <c:numRef>
              <c:f>Gengisþróun!$G$44:$G$66</c:f>
              <c:numCache>
                <c:formatCode>mmm\-yy</c:formatCode>
                <c:ptCount val="2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</c:numCache>
            </c:numRef>
          </c:cat>
          <c:val>
            <c:numRef>
              <c:f>Gengisþróun!$H$44:$H$66</c:f>
              <c:numCache>
                <c:formatCode>#,##0.0######</c:formatCode>
                <c:ptCount val="23"/>
                <c:pt idx="0">
                  <c:v>179.779</c:v>
                </c:pt>
                <c:pt idx="1">
                  <c:v>175.56950000000001</c:v>
                </c:pt>
                <c:pt idx="2">
                  <c:v>173.14695599999999</c:v>
                </c:pt>
                <c:pt idx="3">
                  <c:v>171.03055499999999</c:v>
                </c:pt>
                <c:pt idx="4">
                  <c:v>163.012631</c:v>
                </c:pt>
                <c:pt idx="5">
                  <c:v>156.94714200000001</c:v>
                </c:pt>
                <c:pt idx="6">
                  <c:v>157.64727199999999</c:v>
                </c:pt>
                <c:pt idx="7">
                  <c:v>154.08476099999999</c:v>
                </c:pt>
                <c:pt idx="8">
                  <c:v>152.628636</c:v>
                </c:pt>
                <c:pt idx="9">
                  <c:v>155.26666599999999</c:v>
                </c:pt>
                <c:pt idx="10">
                  <c:v>153.747727</c:v>
                </c:pt>
                <c:pt idx="11">
                  <c:v>153.11090899999999</c:v>
                </c:pt>
                <c:pt idx="12">
                  <c:v>156.068095</c:v>
                </c:pt>
                <c:pt idx="13">
                  <c:v>159.12649999999999</c:v>
                </c:pt>
                <c:pt idx="14">
                  <c:v>161.375652</c:v>
                </c:pt>
                <c:pt idx="15">
                  <c:v>163.09222199999999</c:v>
                </c:pt>
                <c:pt idx="16">
                  <c:v>164.30500000000001</c:v>
                </c:pt>
                <c:pt idx="17">
                  <c:v>165.58842100000001</c:v>
                </c:pt>
                <c:pt idx="18">
                  <c:v>165.649047</c:v>
                </c:pt>
                <c:pt idx="19">
                  <c:v>164.187727</c:v>
                </c:pt>
                <c:pt idx="20">
                  <c:v>160.74818099999999</c:v>
                </c:pt>
                <c:pt idx="21">
                  <c:v>158.97237999999999</c:v>
                </c:pt>
                <c:pt idx="22">
                  <c:v>158.91136299999999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Gengisþróun!$I$43</c:f>
              <c:strCache>
                <c:ptCount val="1"/>
                <c:pt idx="0">
                  <c:v>Gengisvísitala</c:v>
                </c:pt>
              </c:strCache>
            </c:strRef>
          </c:tx>
          <c:marker>
            <c:symbol val="none"/>
          </c:marker>
          <c:cat>
            <c:numRef>
              <c:f>Gengisþróun!$G$44:$G$66</c:f>
              <c:numCache>
                <c:formatCode>mmm\-yy</c:formatCode>
                <c:ptCount val="2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</c:numCache>
            </c:numRef>
          </c:cat>
          <c:val>
            <c:numRef>
              <c:f>Gengisþróun!$I$44:$I$66</c:f>
              <c:numCache>
                <c:formatCode>#,##0.0######</c:formatCode>
                <c:ptCount val="23"/>
                <c:pt idx="0">
                  <c:v>233.91489999999999</c:v>
                </c:pt>
                <c:pt idx="1">
                  <c:v>231.04398499999999</c:v>
                </c:pt>
                <c:pt idx="2">
                  <c:v>228.411</c:v>
                </c:pt>
                <c:pt idx="3">
                  <c:v>227.08218299999999</c:v>
                </c:pt>
                <c:pt idx="4">
                  <c:v>219.48554200000001</c:v>
                </c:pt>
                <c:pt idx="5">
                  <c:v>213.497828</c:v>
                </c:pt>
                <c:pt idx="6">
                  <c:v>212.72584000000001</c:v>
                </c:pt>
                <c:pt idx="7">
                  <c:v>208.456152</c:v>
                </c:pt>
                <c:pt idx="8">
                  <c:v>206.26783599999999</c:v>
                </c:pt>
                <c:pt idx="9">
                  <c:v>206.36949999999999</c:v>
                </c:pt>
                <c:pt idx="10">
                  <c:v>205.36839000000001</c:v>
                </c:pt>
                <c:pt idx="11">
                  <c:v>207.017168</c:v>
                </c:pt>
                <c:pt idx="12">
                  <c:v>211.455738</c:v>
                </c:pt>
                <c:pt idx="13">
                  <c:v>214.959315</c:v>
                </c:pt>
                <c:pt idx="14">
                  <c:v>216.33806000000001</c:v>
                </c:pt>
                <c:pt idx="15">
                  <c:v>216.92015000000001</c:v>
                </c:pt>
                <c:pt idx="16">
                  <c:v>219.24265</c:v>
                </c:pt>
                <c:pt idx="17">
                  <c:v>220.49646799999999</c:v>
                </c:pt>
                <c:pt idx="18">
                  <c:v>221.44093799999999</c:v>
                </c:pt>
                <c:pt idx="19">
                  <c:v>219.63480000000001</c:v>
                </c:pt>
                <c:pt idx="20">
                  <c:v>216.372063</c:v>
                </c:pt>
                <c:pt idx="21">
                  <c:v>213.94206600000001</c:v>
                </c:pt>
                <c:pt idx="22">
                  <c:v>214.53411299999999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74400"/>
        <c:axId val="36375936"/>
      </c:lineChart>
      <c:dateAx>
        <c:axId val="36374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is-IS"/>
          </a:p>
        </c:txPr>
        <c:crossAx val="36375936"/>
        <c:crosses val="autoZero"/>
        <c:auto val="1"/>
        <c:lblOffset val="100"/>
        <c:baseTimeUnit val="months"/>
      </c:dateAx>
      <c:valAx>
        <c:axId val="36375936"/>
        <c:scaling>
          <c:orientation val="minMax"/>
          <c:min val="12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is-IS"/>
          </a:p>
        </c:txPr>
        <c:crossAx val="36374400"/>
        <c:crosses val="autoZero"/>
        <c:crossBetween val="between"/>
      </c:valAx>
      <c:valAx>
        <c:axId val="3639820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s-IS"/>
          </a:p>
        </c:txPr>
        <c:crossAx val="36399744"/>
        <c:crosses val="max"/>
        <c:crossBetween val="between"/>
      </c:valAx>
      <c:dateAx>
        <c:axId val="36399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6398208"/>
        <c:crosses val="autoZero"/>
        <c:auto val="1"/>
        <c:lblOffset val="100"/>
        <c:baseTimeUnit val="months"/>
      </c:date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is-I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Atvinnuþátttaka</c:v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val>
            <c:numRef>
              <c:f>Sheet1!$B$20:$U$20</c:f>
              <c:numCache>
                <c:formatCode>General</c:formatCode>
                <c:ptCount val="20"/>
                <c:pt idx="0">
                  <c:v>82.2</c:v>
                </c:pt>
                <c:pt idx="1">
                  <c:v>85.1</c:v>
                </c:pt>
                <c:pt idx="2">
                  <c:v>84.1</c:v>
                </c:pt>
                <c:pt idx="3">
                  <c:v>81.7</c:v>
                </c:pt>
                <c:pt idx="4">
                  <c:v>81</c:v>
                </c:pt>
                <c:pt idx="5">
                  <c:v>84</c:v>
                </c:pt>
                <c:pt idx="6">
                  <c:v>83.8</c:v>
                </c:pt>
                <c:pt idx="7">
                  <c:v>81.5</c:v>
                </c:pt>
                <c:pt idx="8">
                  <c:v>79.5</c:v>
                </c:pt>
                <c:pt idx="9">
                  <c:v>81.900000000000006</c:v>
                </c:pt>
                <c:pt idx="10">
                  <c:v>82.1</c:v>
                </c:pt>
                <c:pt idx="11">
                  <c:v>80.3</c:v>
                </c:pt>
                <c:pt idx="12">
                  <c:v>79.7</c:v>
                </c:pt>
                <c:pt idx="13">
                  <c:v>83.3</c:v>
                </c:pt>
                <c:pt idx="14">
                  <c:v>81.400000000000006</c:v>
                </c:pt>
                <c:pt idx="15">
                  <c:v>79.900000000000006</c:v>
                </c:pt>
                <c:pt idx="16">
                  <c:v>79.2</c:v>
                </c:pt>
                <c:pt idx="17">
                  <c:v>83</c:v>
                </c:pt>
                <c:pt idx="18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5585152"/>
        <c:axId val="45571072"/>
      </c:barChart>
      <c:lineChart>
        <c:grouping val="standard"/>
        <c:varyColors val="0"/>
        <c:ser>
          <c:idx val="0"/>
          <c:order val="0"/>
          <c:tx>
            <c:v>Fjöldi á vinnumarkaði</c:v>
          </c:tx>
          <c:marker>
            <c:symbol val="none"/>
          </c:marker>
          <c:cat>
            <c:multiLvlStrRef>
              <c:f>Sheet1!$B$17:$U$18</c:f>
              <c:multiLvlStrCache>
                <c:ptCount val="20"/>
                <c:lvl>
                  <c:pt idx="0">
                    <c:v>1. ársfj.</c:v>
                  </c:pt>
                  <c:pt idx="1">
                    <c:v>2. ársfj.</c:v>
                  </c:pt>
                  <c:pt idx="2">
                    <c:v>3. ársfj.</c:v>
                  </c:pt>
                  <c:pt idx="3">
                    <c:v>4. ársfj.</c:v>
                  </c:pt>
                  <c:pt idx="4">
                    <c:v>1. ársfj.</c:v>
                  </c:pt>
                  <c:pt idx="5">
                    <c:v>2. ársfj.</c:v>
                  </c:pt>
                  <c:pt idx="6">
                    <c:v>3. ársfj.</c:v>
                  </c:pt>
                  <c:pt idx="7">
                    <c:v>4. ársfj.</c:v>
                  </c:pt>
                  <c:pt idx="8">
                    <c:v>1. ársfj.</c:v>
                  </c:pt>
                  <c:pt idx="9">
                    <c:v>2. ársfj.</c:v>
                  </c:pt>
                  <c:pt idx="10">
                    <c:v>3. ársfj.</c:v>
                  </c:pt>
                  <c:pt idx="11">
                    <c:v>4. ársfj.</c:v>
                  </c:pt>
                  <c:pt idx="12">
                    <c:v>1. ársfj.</c:v>
                  </c:pt>
                  <c:pt idx="13">
                    <c:v>2. ársfj.</c:v>
                  </c:pt>
                  <c:pt idx="14">
                    <c:v>3. ársfj.</c:v>
                  </c:pt>
                  <c:pt idx="15">
                    <c:v>4. ársfj.</c:v>
                  </c:pt>
                  <c:pt idx="16">
                    <c:v>1. ársfj.</c:v>
                  </c:pt>
                  <c:pt idx="17">
                    <c:v>2. ársfj.</c:v>
                  </c:pt>
                  <c:pt idx="18">
                    <c:v>3. ársfj.</c:v>
                  </c:pt>
                  <c:pt idx="19">
                    <c:v>4. ársfj.</c:v>
                  </c:pt>
                </c:lvl>
                <c:lvl>
                  <c:pt idx="0">
                    <c:v>2007</c:v>
                  </c:pt>
                  <c:pt idx="4">
                    <c:v>2008</c:v>
                  </c:pt>
                  <c:pt idx="8">
                    <c:v>2009</c:v>
                  </c:pt>
                  <c:pt idx="12">
                    <c:v>2010</c:v>
                  </c:pt>
                  <c:pt idx="16">
                    <c:v>2011</c:v>
                  </c:pt>
                </c:lvl>
              </c:multiLvlStrCache>
            </c:multiLvlStrRef>
          </c:cat>
          <c:val>
            <c:numRef>
              <c:f>Sheet1!$B$19:$U$19</c:f>
              <c:numCache>
                <c:formatCode>#,##0</c:formatCode>
                <c:ptCount val="20"/>
                <c:pt idx="0">
                  <c:v>176300</c:v>
                </c:pt>
                <c:pt idx="1">
                  <c:v>185000</c:v>
                </c:pt>
                <c:pt idx="2">
                  <c:v>184700</c:v>
                </c:pt>
                <c:pt idx="3">
                  <c:v>179800</c:v>
                </c:pt>
                <c:pt idx="4">
                  <c:v>178100</c:v>
                </c:pt>
                <c:pt idx="5">
                  <c:v>187200</c:v>
                </c:pt>
                <c:pt idx="6">
                  <c:v>188500</c:v>
                </c:pt>
                <c:pt idx="7">
                  <c:v>182400</c:v>
                </c:pt>
                <c:pt idx="8">
                  <c:v>178200</c:v>
                </c:pt>
                <c:pt idx="9">
                  <c:v>184200</c:v>
                </c:pt>
                <c:pt idx="10">
                  <c:v>182500</c:v>
                </c:pt>
                <c:pt idx="11">
                  <c:v>178500</c:v>
                </c:pt>
                <c:pt idx="12">
                  <c:v>177500</c:v>
                </c:pt>
                <c:pt idx="13">
                  <c:v>185700</c:v>
                </c:pt>
                <c:pt idx="14">
                  <c:v>181900</c:v>
                </c:pt>
                <c:pt idx="15">
                  <c:v>178800</c:v>
                </c:pt>
                <c:pt idx="16">
                  <c:v>176000</c:v>
                </c:pt>
                <c:pt idx="17">
                  <c:v>185800</c:v>
                </c:pt>
                <c:pt idx="18">
                  <c:v>182500</c:v>
                </c:pt>
              </c:numCache>
            </c:numRef>
          </c:val>
          <c:smooth val="0"/>
        </c:ser>
        <c:ser>
          <c:idx val="2"/>
          <c:order val="2"/>
          <c:tx>
            <c:v>Starfandi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Sheet1!$B$21:$U$21</c:f>
              <c:numCache>
                <c:formatCode>General</c:formatCode>
                <c:ptCount val="20"/>
                <c:pt idx="0">
                  <c:v>172800</c:v>
                </c:pt>
                <c:pt idx="1">
                  <c:v>179100</c:v>
                </c:pt>
                <c:pt idx="2">
                  <c:v>180900</c:v>
                </c:pt>
                <c:pt idx="3">
                  <c:v>176300</c:v>
                </c:pt>
                <c:pt idx="4">
                  <c:v>174000</c:v>
                </c:pt>
                <c:pt idx="5">
                  <c:v>181500</c:v>
                </c:pt>
                <c:pt idx="6">
                  <c:v>183800</c:v>
                </c:pt>
                <c:pt idx="7">
                  <c:v>175000</c:v>
                </c:pt>
                <c:pt idx="8">
                  <c:v>165500</c:v>
                </c:pt>
                <c:pt idx="9">
                  <c:v>167500</c:v>
                </c:pt>
                <c:pt idx="10">
                  <c:v>171500</c:v>
                </c:pt>
                <c:pt idx="11">
                  <c:v>166500</c:v>
                </c:pt>
                <c:pt idx="12">
                  <c:v>163900</c:v>
                </c:pt>
                <c:pt idx="13">
                  <c:v>169500</c:v>
                </c:pt>
                <c:pt idx="14">
                  <c:v>170200</c:v>
                </c:pt>
                <c:pt idx="15">
                  <c:v>165600</c:v>
                </c:pt>
                <c:pt idx="16">
                  <c:v>162300</c:v>
                </c:pt>
                <c:pt idx="17">
                  <c:v>170000</c:v>
                </c:pt>
                <c:pt idx="18">
                  <c:v>171800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68000"/>
        <c:axId val="45569536"/>
      </c:lineChart>
      <c:catAx>
        <c:axId val="45568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is-IS"/>
          </a:p>
        </c:txPr>
        <c:crossAx val="45569536"/>
        <c:crosses val="autoZero"/>
        <c:auto val="1"/>
        <c:lblAlgn val="ctr"/>
        <c:lblOffset val="100"/>
        <c:noMultiLvlLbl val="0"/>
      </c:catAx>
      <c:valAx>
        <c:axId val="4556953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is-IS"/>
          </a:p>
        </c:txPr>
        <c:crossAx val="45568000"/>
        <c:crosses val="autoZero"/>
        <c:crossBetween val="between"/>
      </c:valAx>
      <c:valAx>
        <c:axId val="455710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s-IS"/>
          </a:p>
        </c:txPr>
        <c:crossAx val="45585152"/>
        <c:crosses val="max"/>
        <c:crossBetween val="between"/>
      </c:valAx>
      <c:catAx>
        <c:axId val="45585152"/>
        <c:scaling>
          <c:orientation val="minMax"/>
        </c:scaling>
        <c:delete val="1"/>
        <c:axPos val="b"/>
        <c:majorTickMark val="out"/>
        <c:minorTickMark val="none"/>
        <c:tickLblPos val="nextTo"/>
        <c:crossAx val="455710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is-I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092278719397364E-2"/>
          <c:y val="0.1737966017405719"/>
          <c:w val="0.90623212776369055"/>
          <c:h val="0.613752175714877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VIN0100120111213192261!$B$23</c:f>
              <c:strCache>
                <c:ptCount val="1"/>
                <c:pt idx="0">
                  <c:v>Atvinnuleysi í nóvember</c:v>
                </c:pt>
              </c:strCache>
            </c:strRef>
          </c:tx>
          <c:invertIfNegative val="0"/>
          <c:dLbls>
            <c:delete val="1"/>
          </c:dLbls>
          <c:cat>
            <c:numRef>
              <c:f>VIN0100120111213192261!$C$22:$E$22</c:f>
              <c:numCache>
                <c:formatCode>General</c:formatCode>
                <c:ptCount val="3"/>
                <c:pt idx="0">
                  <c:v>2011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VIN0100120111213192261!$C$23:$E$23</c:f>
              <c:numCache>
                <c:formatCode>#,##0</c:formatCode>
                <c:ptCount val="3"/>
                <c:pt idx="0">
                  <c:v>11348</c:v>
                </c:pt>
                <c:pt idx="1">
                  <c:v>12363</c:v>
                </c:pt>
                <c:pt idx="2">
                  <c:v>13357</c:v>
                </c:pt>
              </c:numCache>
            </c:numRef>
          </c:val>
        </c:ser>
        <c:ser>
          <c:idx val="1"/>
          <c:order val="1"/>
          <c:tx>
            <c:strRef>
              <c:f>VIN0100120111213192261!$B$24</c:f>
              <c:strCache>
                <c:ptCount val="1"/>
                <c:pt idx="0">
                  <c:v>Brottfluttir umfram aðflutta frá 2008</c:v>
                </c:pt>
              </c:strCache>
            </c:strRef>
          </c:tx>
          <c:invertIfNegative val="0"/>
          <c:dLbls>
            <c:delete val="1"/>
          </c:dLbls>
          <c:cat>
            <c:numRef>
              <c:f>VIN0100120111213192261!$C$22:$E$22</c:f>
              <c:numCache>
                <c:formatCode>General</c:formatCode>
                <c:ptCount val="3"/>
                <c:pt idx="0">
                  <c:v>2011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VIN0100120111213192261!$C$24:$E$24</c:f>
              <c:numCache>
                <c:formatCode>#,##0</c:formatCode>
                <c:ptCount val="3"/>
                <c:pt idx="0">
                  <c:v>4687.5</c:v>
                </c:pt>
                <c:pt idx="1">
                  <c:v>3629</c:v>
                </c:pt>
                <c:pt idx="2">
                  <c:v>2373</c:v>
                </c:pt>
              </c:numCache>
            </c:numRef>
          </c:val>
        </c:ser>
        <c:ser>
          <c:idx val="2"/>
          <c:order val="2"/>
          <c:tx>
            <c:strRef>
              <c:f>VIN0100120111213192261!$B$25</c:f>
              <c:strCache>
                <c:ptCount val="1"/>
                <c:pt idx="0">
                  <c:v>Hættir á vinnumarkaði frá 2008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0126582278481015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11,7%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4920408334483E-17"/>
                  <c:y val="-0.1012658227848101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11,7%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150323926309225E-3"/>
                  <c:y val="-0.1068917018284106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11,8%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VIN0100120111213192261!$C$22:$E$22</c:f>
              <c:numCache>
                <c:formatCode>General</c:formatCode>
                <c:ptCount val="3"/>
                <c:pt idx="0">
                  <c:v>2011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VIN0100120111213192261!$C$25:$E$25</c:f>
              <c:numCache>
                <c:formatCode>#,##0</c:formatCode>
                <c:ptCount val="3"/>
                <c:pt idx="0">
                  <c:v>4965</c:v>
                </c:pt>
                <c:pt idx="1">
                  <c:v>4890.2559358618455</c:v>
                </c:pt>
                <c:pt idx="2">
                  <c:v>5366.6254635351943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5662592"/>
        <c:axId val="45664128"/>
      </c:barChart>
      <c:catAx>
        <c:axId val="456625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s-IS"/>
          </a:p>
        </c:txPr>
        <c:crossAx val="45664128"/>
        <c:crosses val="autoZero"/>
        <c:auto val="1"/>
        <c:lblAlgn val="ctr"/>
        <c:lblOffset val="100"/>
        <c:noMultiLvlLbl val="0"/>
      </c:catAx>
      <c:valAx>
        <c:axId val="45664128"/>
        <c:scaling>
          <c:orientation val="minMax"/>
        </c:scaling>
        <c:delete val="0"/>
        <c:axPos val="r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is-IS"/>
          </a:p>
        </c:txPr>
        <c:crossAx val="45662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is-I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is-IS" sz="3600" b="1">
                <a:latin typeface="Soho Pro Light" pitchFamily="18" charset="0"/>
              </a:defRPr>
            </a:pPr>
            <a:r>
              <a:rPr lang="is-IS" sz="3600" b="1">
                <a:latin typeface="Soho Pro Light" pitchFamily="18" charset="0"/>
              </a:rPr>
              <a:t>Vöxtur fjárfestinga</a:t>
            </a:r>
          </a:p>
        </c:rich>
      </c:tx>
      <c:layout>
        <c:manualLayout>
          <c:xMode val="edge"/>
          <c:yMode val="edge"/>
          <c:x val="3.4460918614020952E-2"/>
          <c:y val="2.71174681463214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14099583356037"/>
          <c:y val="0.17826014911371479"/>
          <c:w val="0.87430412543706948"/>
          <c:h val="0.59788234763679449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'gögn f myndir'!$B$9</c:f>
              <c:strCache>
                <c:ptCount val="1"/>
                <c:pt idx="0">
                  <c:v>   þar af atvinnuvegir</c:v>
                </c:pt>
              </c:strCache>
            </c:strRef>
          </c:tx>
          <c:spPr>
            <a:solidFill>
              <a:srgbClr val="C00000"/>
            </a:solidFill>
            <a:effectLst/>
          </c:spPr>
          <c:invertIfNegative val="0"/>
          <c:cat>
            <c:strRef>
              <c:f>'gögn f myndir'!$E$5:$N$5</c:f>
              <c:strCache>
                <c:ptCount val="10"/>
                <c:pt idx="0">
                  <c:v>        2005</c:v>
                </c:pt>
                <c:pt idx="1">
                  <c:v>       2006</c:v>
                </c:pt>
                <c:pt idx="2">
                  <c:v>      2007</c:v>
                </c:pt>
                <c:pt idx="3">
                  <c:v>      2008</c:v>
                </c:pt>
                <c:pt idx="4">
                  <c:v>      2009</c:v>
                </c:pt>
                <c:pt idx="5">
                  <c:v>          2010</c:v>
                </c:pt>
                <c:pt idx="6">
                  <c:v>Áætl 2011</c:v>
                </c:pt>
                <c:pt idx="7">
                  <c:v>Spá 2012</c:v>
                </c:pt>
                <c:pt idx="8">
                  <c:v>Spá 2013</c:v>
                </c:pt>
                <c:pt idx="9">
                  <c:v>Spá 2014</c:v>
                </c:pt>
              </c:strCache>
            </c:strRef>
          </c:cat>
          <c:val>
            <c:numRef>
              <c:f>'gögn f myndir'!$E$9:$N$9</c:f>
              <c:numCache>
                <c:formatCode>0.0</c:formatCode>
                <c:ptCount val="10"/>
                <c:pt idx="0">
                  <c:v>57.855144839357095</c:v>
                </c:pt>
                <c:pt idx="1">
                  <c:v>27.05083795526906</c:v>
                </c:pt>
                <c:pt idx="2">
                  <c:v>-23.494949017382982</c:v>
                </c:pt>
                <c:pt idx="3">
                  <c:v>-23.290881094248061</c:v>
                </c:pt>
                <c:pt idx="4">
                  <c:v>-54.742099857001882</c:v>
                </c:pt>
                <c:pt idx="5">
                  <c:v>-9.7903965110879287E-2</c:v>
                </c:pt>
                <c:pt idx="6">
                  <c:v>15.775710773448303</c:v>
                </c:pt>
                <c:pt idx="7">
                  <c:v>14.238922487457106</c:v>
                </c:pt>
                <c:pt idx="8">
                  <c:v>11.935102626960049</c:v>
                </c:pt>
                <c:pt idx="9">
                  <c:v>-5.9683886426875716</c:v>
                </c:pt>
              </c:numCache>
            </c:numRef>
          </c:val>
        </c:ser>
        <c:ser>
          <c:idx val="1"/>
          <c:order val="2"/>
          <c:tx>
            <c:strRef>
              <c:f>'gögn f myndir'!$B$10</c:f>
              <c:strCache>
                <c:ptCount val="1"/>
                <c:pt idx="0">
                  <c:v>   þar af húsnæði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'gögn f myndir'!$E$5:$N$5</c:f>
              <c:strCache>
                <c:ptCount val="10"/>
                <c:pt idx="0">
                  <c:v>        2005</c:v>
                </c:pt>
                <c:pt idx="1">
                  <c:v>       2006</c:v>
                </c:pt>
                <c:pt idx="2">
                  <c:v>      2007</c:v>
                </c:pt>
                <c:pt idx="3">
                  <c:v>      2008</c:v>
                </c:pt>
                <c:pt idx="4">
                  <c:v>      2009</c:v>
                </c:pt>
                <c:pt idx="5">
                  <c:v>          2010</c:v>
                </c:pt>
                <c:pt idx="6">
                  <c:v>Áætl 2011</c:v>
                </c:pt>
                <c:pt idx="7">
                  <c:v>Spá 2012</c:v>
                </c:pt>
                <c:pt idx="8">
                  <c:v>Spá 2013</c:v>
                </c:pt>
                <c:pt idx="9">
                  <c:v>Spá 2014</c:v>
                </c:pt>
              </c:strCache>
            </c:strRef>
          </c:cat>
          <c:val>
            <c:numRef>
              <c:f>'gögn f myndir'!$E$10:$N$10</c:f>
              <c:numCache>
                <c:formatCode>0.0</c:formatCode>
                <c:ptCount val="10"/>
                <c:pt idx="0">
                  <c:v>11.901161789193647</c:v>
                </c:pt>
                <c:pt idx="1">
                  <c:v>16.459420165911219</c:v>
                </c:pt>
                <c:pt idx="2">
                  <c:v>13.184408412642457</c:v>
                </c:pt>
                <c:pt idx="3">
                  <c:v>-21.858171673262827</c:v>
                </c:pt>
                <c:pt idx="4">
                  <c:v>-55.672534041846554</c:v>
                </c:pt>
                <c:pt idx="5">
                  <c:v>-17.651906795534579</c:v>
                </c:pt>
                <c:pt idx="6">
                  <c:v>7.8409607860973951</c:v>
                </c:pt>
                <c:pt idx="7">
                  <c:v>8.0000000000006963</c:v>
                </c:pt>
                <c:pt idx="8">
                  <c:v>12.000000000000565</c:v>
                </c:pt>
                <c:pt idx="9">
                  <c:v>21.649707427303323</c:v>
                </c:pt>
              </c:numCache>
            </c:numRef>
          </c:val>
        </c:ser>
        <c:ser>
          <c:idx val="2"/>
          <c:order val="3"/>
          <c:tx>
            <c:strRef>
              <c:f>'gögn f myndir'!$B$11</c:f>
              <c:strCache>
                <c:ptCount val="1"/>
                <c:pt idx="0">
                  <c:v>   þar af hið opinbera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'gögn f myndir'!$E$5:$N$5</c:f>
              <c:strCache>
                <c:ptCount val="10"/>
                <c:pt idx="0">
                  <c:v>        2005</c:v>
                </c:pt>
                <c:pt idx="1">
                  <c:v>       2006</c:v>
                </c:pt>
                <c:pt idx="2">
                  <c:v>      2007</c:v>
                </c:pt>
                <c:pt idx="3">
                  <c:v>      2008</c:v>
                </c:pt>
                <c:pt idx="4">
                  <c:v>      2009</c:v>
                </c:pt>
                <c:pt idx="5">
                  <c:v>          2010</c:v>
                </c:pt>
                <c:pt idx="6">
                  <c:v>Áætl 2011</c:v>
                </c:pt>
                <c:pt idx="7">
                  <c:v>Spá 2012</c:v>
                </c:pt>
                <c:pt idx="8">
                  <c:v>Spá 2013</c:v>
                </c:pt>
                <c:pt idx="9">
                  <c:v>Spá 2014</c:v>
                </c:pt>
              </c:strCache>
            </c:strRef>
          </c:cat>
          <c:val>
            <c:numRef>
              <c:f>'gögn f myndir'!$E$11:$N$11</c:f>
              <c:numCache>
                <c:formatCode>0.0</c:formatCode>
                <c:ptCount val="10"/>
                <c:pt idx="0">
                  <c:v>-17.144122089692171</c:v>
                </c:pt>
                <c:pt idx="1">
                  <c:v>22.162501964482175</c:v>
                </c:pt>
                <c:pt idx="2">
                  <c:v>19.080944784644505</c:v>
                </c:pt>
                <c:pt idx="3">
                  <c:v>-3.2928568341904274</c:v>
                </c:pt>
                <c:pt idx="4">
                  <c:v>-32.37186648196959</c:v>
                </c:pt>
                <c:pt idx="5">
                  <c:v>-19.277633840731244</c:v>
                </c:pt>
                <c:pt idx="6">
                  <c:v>-8.2536769315728726</c:v>
                </c:pt>
                <c:pt idx="7">
                  <c:v>-23.675792952748331</c:v>
                </c:pt>
                <c:pt idx="8">
                  <c:v>0</c:v>
                </c:pt>
                <c:pt idx="9">
                  <c:v>0.9999999967021056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5"/>
        <c:axId val="45294720"/>
        <c:axId val="45296256"/>
      </c:barChart>
      <c:lineChart>
        <c:grouping val="standard"/>
        <c:varyColors val="0"/>
        <c:ser>
          <c:idx val="3"/>
          <c:order val="0"/>
          <c:tx>
            <c:strRef>
              <c:f>'gögn f myndir'!$B$8</c:f>
              <c:strCache>
                <c:ptCount val="1"/>
                <c:pt idx="0">
                  <c:v>Fjármunamyndun</c:v>
                </c:pt>
              </c:strCache>
            </c:strRef>
          </c:tx>
          <c:spPr>
            <a:ln w="38100"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marker>
            <c:symbol val="none"/>
          </c:marker>
          <c:cat>
            <c:strRef>
              <c:f>'gögn f myndir'!$C$5:$L$5</c:f>
              <c:strCache>
                <c:ptCount val="10"/>
                <c:pt idx="0">
                  <c:v>       2003</c:v>
                </c:pt>
                <c:pt idx="1">
                  <c:v>      2004</c:v>
                </c:pt>
                <c:pt idx="2">
                  <c:v>        2005</c:v>
                </c:pt>
                <c:pt idx="3">
                  <c:v>       2006</c:v>
                </c:pt>
                <c:pt idx="4">
                  <c:v>      2007</c:v>
                </c:pt>
                <c:pt idx="5">
                  <c:v>      2008</c:v>
                </c:pt>
                <c:pt idx="6">
                  <c:v>      2009</c:v>
                </c:pt>
                <c:pt idx="7">
                  <c:v>          2010</c:v>
                </c:pt>
                <c:pt idx="8">
                  <c:v>Áætl 2011</c:v>
                </c:pt>
                <c:pt idx="9">
                  <c:v>Spá 2012</c:v>
                </c:pt>
              </c:strCache>
            </c:strRef>
          </c:cat>
          <c:val>
            <c:numRef>
              <c:f>'gögn f myndir'!$E$8:$N$8</c:f>
              <c:numCache>
                <c:formatCode>0.0</c:formatCode>
                <c:ptCount val="10"/>
                <c:pt idx="0">
                  <c:v>34.444382642230018</c:v>
                </c:pt>
                <c:pt idx="1">
                  <c:v>24.379682333918296</c:v>
                </c:pt>
                <c:pt idx="2">
                  <c:v>-12.20316714111881</c:v>
                </c:pt>
                <c:pt idx="3">
                  <c:v>-20.013133717662967</c:v>
                </c:pt>
                <c:pt idx="4">
                  <c:v>-51.07321039502358</c:v>
                </c:pt>
                <c:pt idx="5">
                  <c:v>-7.9930943795026739</c:v>
                </c:pt>
                <c:pt idx="6">
                  <c:v>12.738920995275361</c:v>
                </c:pt>
                <c:pt idx="7">
                  <c:v>9.7986063413537003</c:v>
                </c:pt>
                <c:pt idx="8">
                  <c:v>10.566842716984182</c:v>
                </c:pt>
                <c:pt idx="9">
                  <c:v>0.70764663922708859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94720"/>
        <c:axId val="45296256"/>
      </c:lineChart>
      <c:catAx>
        <c:axId val="4529472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>
                  <a:lumMod val="75000"/>
                </a:schemeClr>
              </a:solidFill>
            </a:ln>
          </c:spPr>
        </c:majorGridlines>
        <c:majorTickMark val="none"/>
        <c:minorTickMark val="none"/>
        <c:tickLblPos val="low"/>
        <c:txPr>
          <a:bodyPr/>
          <a:lstStyle/>
          <a:p>
            <a:pPr>
              <a:defRPr lang="is-IS" sz="1800" b="1">
                <a:latin typeface="Soho Pro Light" pitchFamily="18" charset="0"/>
              </a:defRPr>
            </a:pPr>
            <a:endParaRPr lang="is-IS"/>
          </a:p>
        </c:txPr>
        <c:crossAx val="45296256"/>
        <c:crosses val="autoZero"/>
        <c:auto val="1"/>
        <c:lblAlgn val="ctr"/>
        <c:lblOffset val="100"/>
        <c:tickLblSkip val="1"/>
        <c:tickMarkSkip val="6"/>
        <c:noMultiLvlLbl val="0"/>
      </c:catAx>
      <c:valAx>
        <c:axId val="452962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lang="is-IS" sz="1600" b="0">
                    <a:latin typeface="Soho Pro Light" pitchFamily="18" charset="0"/>
                  </a:defRPr>
                </a:pPr>
                <a:r>
                  <a:rPr lang="en-US" sz="1600" b="0">
                    <a:latin typeface="Soho Pro Light" pitchFamily="18" charset="0"/>
                  </a:rPr>
                  <a:t>%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lang="is-IS" sz="1800" b="1">
                <a:latin typeface="Soho Pro Light" pitchFamily="18" charset="0"/>
              </a:defRPr>
            </a:pPr>
            <a:endParaRPr lang="is-IS"/>
          </a:p>
        </c:txPr>
        <c:crossAx val="45294720"/>
        <c:crosses val="autoZero"/>
        <c:crossBetween val="between"/>
      </c:valAx>
    </c:plotArea>
    <c:legend>
      <c:legendPos val="tr"/>
      <c:legendEntry>
        <c:idx val="3"/>
        <c:delete val="1"/>
      </c:legendEntry>
      <c:layout>
        <c:manualLayout>
          <c:xMode val="edge"/>
          <c:yMode val="edge"/>
          <c:x val="0.13945315358973231"/>
          <c:y val="0.6423763807351095"/>
          <c:w val="0.25179333591055675"/>
          <c:h val="0.11564713275576681"/>
        </c:manualLayout>
      </c:layout>
      <c:overlay val="1"/>
      <c:spPr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Fjármunamyndun!$B$56</c:f>
              <c:strCache>
                <c:ptCount val="1"/>
                <c:pt idx="0">
                  <c:v>Atvinnuvegir alls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numRef>
              <c:f>Fjármunamyndun!$A$57:$A$63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Fjármunamyndun!$B$57:$B$63</c:f>
              <c:numCache>
                <c:formatCode>General</c:formatCode>
                <c:ptCount val="7"/>
                <c:pt idx="0">
                  <c:v>218788</c:v>
                </c:pt>
                <c:pt idx="1">
                  <c:v>119861</c:v>
                </c:pt>
                <c:pt idx="2">
                  <c:v>122368</c:v>
                </c:pt>
                <c:pt idx="3" formatCode="#,##0">
                  <c:v>141702.144</c:v>
                </c:pt>
                <c:pt idx="4" formatCode="#,##0">
                  <c:v>161823.84844799998</c:v>
                </c:pt>
                <c:pt idx="5" formatCode="#,##0">
                  <c:v>181080.88641331196</c:v>
                </c:pt>
                <c:pt idx="6" formatCode="#,##0">
                  <c:v>170216.03322851323</c:v>
                </c:pt>
              </c:numCache>
            </c:numRef>
          </c:val>
        </c:ser>
        <c:ser>
          <c:idx val="4"/>
          <c:order val="1"/>
          <c:tx>
            <c:strRef>
              <c:f>Fjármunamyndun!$F$56</c:f>
              <c:strCache>
                <c:ptCount val="1"/>
                <c:pt idx="0">
                  <c:v>Íbúðarfjárfesting</c:v>
                </c:pt>
              </c:strCache>
            </c:strRef>
          </c:tx>
          <c:invertIfNegative val="0"/>
          <c:cat>
            <c:numRef>
              <c:f>Fjármunamyndun!$A$57:$A$63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Fjármunamyndun!$F$57:$F$63</c:f>
              <c:numCache>
                <c:formatCode>General</c:formatCode>
                <c:ptCount val="7"/>
                <c:pt idx="0">
                  <c:v>80903</c:v>
                </c:pt>
                <c:pt idx="1">
                  <c:v>40110</c:v>
                </c:pt>
                <c:pt idx="2">
                  <c:v>35542</c:v>
                </c:pt>
                <c:pt idx="3" formatCode="#,##0">
                  <c:v>38314.276000000005</c:v>
                </c:pt>
                <c:pt idx="4" formatCode="#,##0">
                  <c:v>41379.41808000001</c:v>
                </c:pt>
                <c:pt idx="5" formatCode="#,##0">
                  <c:v>46344.948249600013</c:v>
                </c:pt>
                <c:pt idx="6" formatCode="#,##0">
                  <c:v>56355.457071513614</c:v>
                </c:pt>
              </c:numCache>
            </c:numRef>
          </c:val>
        </c:ser>
        <c:ser>
          <c:idx val="5"/>
          <c:order val="2"/>
          <c:tx>
            <c:strRef>
              <c:f>Fjármunamyndun!$G$56</c:f>
              <c:strCache>
                <c:ptCount val="1"/>
                <c:pt idx="0">
                  <c:v>Fjárfesting hins opinbera</c:v>
                </c:pt>
              </c:strCache>
            </c:strRef>
          </c:tx>
          <c:invertIfNegative val="0"/>
          <c:cat>
            <c:numRef>
              <c:f>Fjármunamyndun!$A$57:$A$63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Fjármunamyndun!$G$57:$G$63</c:f>
              <c:numCache>
                <c:formatCode>General</c:formatCode>
                <c:ptCount val="7"/>
                <c:pt idx="0">
                  <c:v>62833</c:v>
                </c:pt>
                <c:pt idx="1">
                  <c:v>49538</c:v>
                </c:pt>
                <c:pt idx="2">
                  <c:v>41981</c:v>
                </c:pt>
                <c:pt idx="3" formatCode="#,##0">
                  <c:v>38496.577000000005</c:v>
                </c:pt>
                <c:pt idx="4" formatCode="#,##0">
                  <c:v>29372.888251000004</c:v>
                </c:pt>
                <c:pt idx="5" formatCode="#,##0">
                  <c:v>29372.888251000004</c:v>
                </c:pt>
                <c:pt idx="6" formatCode="#,##0">
                  <c:v>29666.617133510004</c:v>
                </c:pt>
              </c:numCache>
            </c:numRef>
          </c:val>
        </c:ser>
        <c:ser>
          <c:idx val="6"/>
          <c:order val="3"/>
          <c:tx>
            <c:strRef>
              <c:f>Fjármunamyndun!$H$56</c:f>
              <c:strCache>
                <c:ptCount val="1"/>
                <c:pt idx="0">
                  <c:v>Aukning skv. yfirlýsingu 5. maí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Fjármunamyndun!$A$57:$A$63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Fjármunamyndun!$H$57:$H$63</c:f>
              <c:numCache>
                <c:formatCode>General</c:formatCode>
                <c:ptCount val="7"/>
                <c:pt idx="3" formatCode="#,##0">
                  <c:v>11321.240543999942</c:v>
                </c:pt>
                <c:pt idx="4" formatCode="#,##0">
                  <c:v>38350.066842306405</c:v>
                </c:pt>
                <c:pt idx="5" formatCode="#,##0">
                  <c:v>56717.262977534207</c:v>
                </c:pt>
                <c:pt idx="6" formatCode="#,##0">
                  <c:v>99606.849471579015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103552"/>
        <c:axId val="46109440"/>
      </c:barChart>
      <c:catAx>
        <c:axId val="461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109440"/>
        <c:crosses val="autoZero"/>
        <c:auto val="1"/>
        <c:lblAlgn val="ctr"/>
        <c:lblOffset val="100"/>
        <c:noMultiLvlLbl val="0"/>
      </c:catAx>
      <c:valAx>
        <c:axId val="46109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03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0.18782</cdr:x>
      <cdr:y>0.59197</cdr:y>
    </cdr:from>
    <cdr:to>
      <cdr:x>0.41202</cdr:x>
      <cdr:y>0.63083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7573" y="3597491"/>
          <a:ext cx="2086088" cy="236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GB"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Fjárfestingar</a:t>
          </a:r>
        </a:p>
      </cdr:txBody>
    </cdr:sp>
  </cdr:relSizeAnchor>
  <cdr:relSizeAnchor xmlns:cdr="http://schemas.openxmlformats.org/drawingml/2006/chartDrawing">
    <cdr:from>
      <cdr:x>0.13621</cdr:x>
      <cdr:y>0.6114</cdr:y>
    </cdr:from>
    <cdr:to>
      <cdr:x>0.17428</cdr:x>
      <cdr:y>0.61166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1267360" y="3715549"/>
          <a:ext cx="354226" cy="158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05" cy="493555"/>
          </a:xfrm>
          <a:prstGeom prst="rect">
            <a:avLst/>
          </a:prstGeom>
        </p:spPr>
        <p:txBody>
          <a:bodyPr vert="horz" lIns="90316" tIns="45158" rIns="90316" bIns="45158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128" y="0"/>
            <a:ext cx="2890405" cy="493555"/>
          </a:xfrm>
          <a:prstGeom prst="rect">
            <a:avLst/>
          </a:prstGeom>
        </p:spPr>
        <p:txBody>
          <a:bodyPr vert="horz" lIns="90316" tIns="45158" rIns="90316" bIns="45158" rtlCol="0"/>
          <a:lstStyle>
            <a:lvl1pPr algn="r">
              <a:defRPr sz="1200"/>
            </a:lvl1pPr>
          </a:lstStyle>
          <a:p>
            <a:fld id="{60D12F11-1BE9-4CFF-923B-813490584016}" type="datetimeFigureOut">
              <a:rPr lang="is-IS" smtClean="0"/>
              <a:pPr/>
              <a:t>5.1.2012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533"/>
            <a:ext cx="2890405" cy="493554"/>
          </a:xfrm>
          <a:prstGeom prst="rect">
            <a:avLst/>
          </a:prstGeom>
        </p:spPr>
        <p:txBody>
          <a:bodyPr vert="horz" lIns="90316" tIns="45158" rIns="90316" bIns="45158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128" y="9377533"/>
            <a:ext cx="2890405" cy="493554"/>
          </a:xfrm>
          <a:prstGeom prst="rect">
            <a:avLst/>
          </a:prstGeom>
        </p:spPr>
        <p:txBody>
          <a:bodyPr vert="horz" lIns="90316" tIns="45158" rIns="90316" bIns="45158" rtlCol="0" anchor="b"/>
          <a:lstStyle>
            <a:lvl1pPr algn="r">
              <a:defRPr sz="1200"/>
            </a:lvl1pPr>
          </a:lstStyle>
          <a:p>
            <a:fld id="{A7FC845A-0FF0-4DE2-BA26-B32F60029934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7374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05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6" tIns="45158" rIns="90316" bIns="4515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84" y="0"/>
            <a:ext cx="2890405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6" tIns="45158" rIns="90316" bIns="4515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834" y="4689554"/>
            <a:ext cx="4889421" cy="44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6" tIns="45158" rIns="90316" bIns="45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109"/>
            <a:ext cx="2890405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6" tIns="45158" rIns="90316" bIns="4515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84" y="9379109"/>
            <a:ext cx="2890405" cy="49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6" tIns="45158" rIns="90316" bIns="451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8EFFE5-540F-47C3-A428-00384103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2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A8BE8-1D42-4A71-AB52-D51987C9F9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s-I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0B2A-9029-4719-96CA-378E88C97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42918"/>
            <a:ext cx="1485924" cy="54530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051C-E8BA-49A2-B9A9-C3C57C70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600976" cy="857256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524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2286-3E68-4535-90BC-29338011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724E-06F5-446A-B0D6-D3F4FD046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9397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EFEB-49DE-43C3-8159-B1E1F4DE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FE72-BEE7-4855-9D53-9C5EC0FF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4AAC-7BBA-4349-BAB6-91F3AC37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CFEF-CC81-4057-8858-2CC2D7BA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23A6-DA72-423C-A326-2A02DFCE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16D2-7DD4-4582-B871-4D0C924A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315224" cy="10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D1AB28-6002-4F80-B71D-EF593F0F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i_grunna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6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is-I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endParaRPr lang="is-I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17526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is-IS" sz="1200" dirty="0">
              <a:solidFill>
                <a:srgbClr val="90909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95800" y="57150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endParaRPr lang="is-IS" sz="1000" dirty="0">
              <a:solidFill>
                <a:srgbClr val="90909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01122" cy="2306687"/>
          </a:xfrm>
        </p:spPr>
        <p:txBody>
          <a:bodyPr/>
          <a:lstStyle/>
          <a:p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Forsendur kjarasamninga</a:t>
            </a:r>
            <a:br>
              <a:rPr lang="is-IS" sz="3600" b="1" dirty="0" smtClean="0"/>
            </a:br>
            <a:r>
              <a:rPr lang="is-IS" sz="3600" b="1" dirty="0" smtClean="0"/>
              <a:t>janúar 2012</a:t>
            </a:r>
            <a:br>
              <a:rPr lang="is-IS" sz="3600" b="1" dirty="0" smtClean="0"/>
            </a:br>
            <a:r>
              <a:rPr lang="is-IS" sz="3600" b="1" dirty="0" smtClean="0"/>
              <a:t> </a:t>
            </a:r>
            <a:endParaRPr lang="is-IS" sz="3600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71634"/>
          </a:xfrm>
        </p:spPr>
        <p:txBody>
          <a:bodyPr/>
          <a:lstStyle/>
          <a:p>
            <a:r>
              <a:rPr lang="is-IS" sz="2000" dirty="0" smtClean="0"/>
              <a:t>Gylfi Arnbjörnsson</a:t>
            </a:r>
          </a:p>
          <a:p>
            <a:r>
              <a:rPr lang="is-IS" sz="2000" dirty="0" smtClean="0"/>
              <a:t>Forseti ASÍ</a:t>
            </a:r>
            <a:endParaRPr lang="is-I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Þróun </a:t>
            </a:r>
            <a:r>
              <a:rPr lang="is-IS" dirty="0" smtClean="0"/>
              <a:t>gengis krónunnar 2011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		</a:t>
            </a:r>
          </a:p>
          <a:p>
            <a:pPr marL="0" indent="0">
              <a:buNone/>
            </a:pPr>
            <a:r>
              <a:rPr lang="is-IS" dirty="0"/>
              <a:t>		</a:t>
            </a:r>
            <a:r>
              <a:rPr lang="is-IS" dirty="0" smtClean="0"/>
              <a:t>			Evra </a:t>
            </a:r>
            <a:r>
              <a:rPr lang="is-IS" smtClean="0"/>
              <a:t>		Gengis-</a:t>
            </a:r>
            <a:endParaRPr lang="is-IS" dirty="0" smtClean="0"/>
          </a:p>
          <a:p>
            <a:pPr marL="0" indent="0">
              <a:buNone/>
            </a:pPr>
            <a:r>
              <a:rPr lang="is-IS" smtClean="0"/>
              <a:t>	</a:t>
            </a:r>
            <a:r>
              <a:rPr lang="is-IS" dirty="0" smtClean="0"/>
              <a:t>	       		</a:t>
            </a:r>
            <a:r>
              <a:rPr lang="is-IS" smtClean="0"/>
              <a:t>	miðgengi</a:t>
            </a:r>
            <a:r>
              <a:rPr lang="is-IS" dirty="0"/>
              <a:t>	</a:t>
            </a:r>
            <a:r>
              <a:rPr lang="is-IS" dirty="0" smtClean="0"/>
              <a:t>vísitala</a:t>
            </a:r>
            <a:endParaRPr lang="is-IS" dirty="0"/>
          </a:p>
          <a:p>
            <a:r>
              <a:rPr lang="is-IS" dirty="0"/>
              <a:t>Meðaltal 1. apríl </a:t>
            </a:r>
            <a:r>
              <a:rPr lang="is-IS" dirty="0" smtClean="0"/>
              <a:t>- </a:t>
            </a:r>
            <a:r>
              <a:rPr lang="is-IS" dirty="0"/>
              <a:t>5 maí	</a:t>
            </a:r>
            <a:r>
              <a:rPr lang="is-IS" dirty="0" smtClean="0"/>
              <a:t>163,4</a:t>
            </a:r>
            <a:r>
              <a:rPr lang="is-IS" dirty="0"/>
              <a:t>	</a:t>
            </a:r>
            <a:r>
              <a:rPr lang="is-IS" dirty="0" smtClean="0"/>
              <a:t>	217,2</a:t>
            </a:r>
            <a:endParaRPr lang="is-IS" dirty="0"/>
          </a:p>
          <a:p>
            <a:r>
              <a:rPr lang="is-IS" dirty="0"/>
              <a:t>Meðaltal 1. </a:t>
            </a:r>
            <a:r>
              <a:rPr lang="is-IS"/>
              <a:t>des</a:t>
            </a:r>
            <a:r>
              <a:rPr lang="is-IS" smtClean="0"/>
              <a:t>. - 17</a:t>
            </a:r>
            <a:r>
              <a:rPr lang="is-IS" dirty="0"/>
              <a:t>. </a:t>
            </a:r>
            <a:r>
              <a:rPr lang="is-IS" smtClean="0"/>
              <a:t>des.	159,2</a:t>
            </a:r>
            <a:r>
              <a:rPr lang="is-IS" dirty="0" smtClean="0"/>
              <a:t>	</a:t>
            </a:r>
            <a:r>
              <a:rPr lang="is-IS" dirty="0"/>
              <a:t>	216,0</a:t>
            </a:r>
          </a:p>
          <a:p>
            <a:r>
              <a:rPr lang="is-IS" b="1" dirty="0" smtClean="0"/>
              <a:t>Breyting 		</a:t>
            </a:r>
            <a:r>
              <a:rPr lang="is-IS" b="1" dirty="0"/>
              <a:t>	</a:t>
            </a:r>
            <a:r>
              <a:rPr lang="is-IS" b="1" dirty="0" smtClean="0"/>
              <a:t>-</a:t>
            </a:r>
            <a:r>
              <a:rPr lang="is-IS" b="1" dirty="0"/>
              <a:t>2,6%	-0,5%</a:t>
            </a:r>
          </a:p>
        </p:txBody>
      </p:sp>
    </p:spTree>
    <p:extLst>
      <p:ext uri="{BB962C8B-B14F-4D97-AF65-F5344CB8AC3E}">
        <p14:creationId xmlns:p14="http://schemas.microsoft.com/office/powerpoint/2010/main" val="379747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Efnislegar forsendur gagnvart SA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Meginforsendan um </a:t>
            </a:r>
            <a:r>
              <a:rPr lang="is-IS" dirty="0" smtClean="0"/>
              <a:t>aukinn </a:t>
            </a:r>
            <a:r>
              <a:rPr lang="is-IS" dirty="0" err="1" smtClean="0"/>
              <a:t>kaupmátt</a:t>
            </a:r>
            <a:r>
              <a:rPr lang="is-IS" dirty="0" smtClean="0"/>
              <a:t> hefur staðist</a:t>
            </a:r>
          </a:p>
          <a:p>
            <a:pPr lvl="1"/>
            <a:r>
              <a:rPr lang="is-IS" dirty="0" smtClean="0"/>
              <a:t>Launaskrið er </a:t>
            </a:r>
            <a:r>
              <a:rPr lang="is-IS" dirty="0" err="1" smtClean="0"/>
              <a:t>þó</a:t>
            </a:r>
            <a:r>
              <a:rPr lang="is-IS" dirty="0" smtClean="0"/>
              <a:t> hafið en birtist í formi jóla- og sumargjafa fremur en </a:t>
            </a:r>
            <a:r>
              <a:rPr lang="is-IS" dirty="0" smtClean="0"/>
              <a:t>almennra launahækkana</a:t>
            </a:r>
            <a:endParaRPr lang="is-IS" dirty="0" smtClean="0"/>
          </a:p>
          <a:p>
            <a:pPr lvl="1"/>
            <a:r>
              <a:rPr lang="is-IS" dirty="0" smtClean="0"/>
              <a:t>Óvissa er enn um gengi krónunnar </a:t>
            </a:r>
            <a:r>
              <a:rPr lang="is-IS" dirty="0" err="1" smtClean="0"/>
              <a:t>þó</a:t>
            </a:r>
            <a:r>
              <a:rPr lang="is-IS" dirty="0" smtClean="0"/>
              <a:t> það hafi styrkst frá gerð kjarasamninga</a:t>
            </a:r>
          </a:p>
          <a:p>
            <a:pPr lvl="1"/>
            <a:r>
              <a:rPr lang="is-IS" dirty="0" smtClean="0"/>
              <a:t>Verðbólgan er enn of há, en líkur eru á að hún lækki hratt á næstu mánuðum</a:t>
            </a:r>
          </a:p>
          <a:p>
            <a:pPr lvl="1"/>
            <a:endParaRPr lang="is-IS" dirty="0" smtClean="0"/>
          </a:p>
          <a:p>
            <a:r>
              <a:rPr lang="is-IS" dirty="0" smtClean="0"/>
              <a:t>Ekki tilefni viðbragða milli samningsaðila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692425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 yfirlýsingu ríkisstjórnarinnar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8760"/>
            <a:ext cx="8429684" cy="5112568"/>
          </a:xfrm>
        </p:spPr>
        <p:txBody>
          <a:bodyPr/>
          <a:lstStyle/>
          <a:p>
            <a:r>
              <a:rPr lang="is-IS" smtClean="0"/>
              <a:t>Með </a:t>
            </a:r>
            <a:r>
              <a:rPr lang="is-IS" dirty="0"/>
              <a:t>þessari yfirlýsingu skuldbinda stjórnvöld sig til að vinna að einurð að því að leggja grunn að varanlegum hagvexti og velferð. </a:t>
            </a:r>
            <a:endParaRPr lang="is-IS" dirty="0" smtClean="0"/>
          </a:p>
          <a:p>
            <a:r>
              <a:rPr lang="is-IS" smtClean="0"/>
              <a:t>Meginatriðið </a:t>
            </a:r>
            <a:r>
              <a:rPr lang="is-IS" dirty="0"/>
              <a:t>er að örva hagvöxt með arðsömum og sjálfbærum fjárfestingum, án þess að markmiðum um afkomu ríkissjóðs </a:t>
            </a:r>
            <a:r>
              <a:rPr lang="is-IS" dirty="0" err="1"/>
              <a:t>sé</a:t>
            </a:r>
            <a:r>
              <a:rPr lang="is-IS" dirty="0"/>
              <a:t> ógnað. </a:t>
            </a:r>
            <a:endParaRPr lang="is-IS" dirty="0" smtClean="0"/>
          </a:p>
          <a:p>
            <a:r>
              <a:rPr lang="is-IS" smtClean="0"/>
              <a:t>Mikilvægt </a:t>
            </a:r>
            <a:r>
              <a:rPr lang="is-IS" dirty="0"/>
              <a:t>er að aðilar vinnumarkaðarins og stjórnvöld gangi samhent til þeirra verkefna sem framundan eru við endurreisn samfélagsins og er </a:t>
            </a:r>
            <a:r>
              <a:rPr lang="is-IS" dirty="0" err="1"/>
              <a:t>brýnt</a:t>
            </a:r>
            <a:r>
              <a:rPr lang="is-IS" dirty="0"/>
              <a:t> að allir aðilar eigi með sér reglubundið og náið samráð á samningstímanum</a:t>
            </a:r>
            <a:r>
              <a:rPr lang="is-IS"/>
              <a:t>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6282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00976" cy="857256"/>
          </a:xfrm>
        </p:spPr>
        <p:txBody>
          <a:bodyPr/>
          <a:lstStyle/>
          <a:p>
            <a:r>
              <a:rPr lang="is-IS" dirty="0" err="1" smtClean="0"/>
              <a:t>Bætur</a:t>
            </a:r>
            <a:r>
              <a:rPr lang="is-IS" dirty="0" smtClean="0"/>
              <a:t> og persónuafsláttur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/>
          <a:lstStyle/>
          <a:p>
            <a:r>
              <a:rPr lang="is-IS" dirty="0" smtClean="0"/>
              <a:t>Breytingar á bótafjárhæðum</a:t>
            </a:r>
          </a:p>
          <a:p>
            <a:pPr lvl="1"/>
            <a:r>
              <a:rPr lang="is-IS" dirty="0"/>
              <a:t>Stjórnvöld munu endurskoða </a:t>
            </a:r>
            <a:r>
              <a:rPr lang="is-IS" dirty="0" err="1"/>
              <a:t>bætur</a:t>
            </a:r>
            <a:r>
              <a:rPr lang="is-IS" dirty="0"/>
              <a:t> almannatrygginga með hliðsjón af niðurstöðum </a:t>
            </a:r>
            <a:r>
              <a:rPr lang="is-IS" dirty="0" smtClean="0"/>
              <a:t>kjarasamninganna, </a:t>
            </a:r>
            <a:r>
              <a:rPr lang="is-IS" dirty="0"/>
              <a:t>þannig að </a:t>
            </a:r>
            <a:r>
              <a:rPr lang="is-IS" dirty="0" err="1"/>
              <a:t>lífeyrisþegar</a:t>
            </a:r>
            <a:r>
              <a:rPr lang="is-IS" dirty="0"/>
              <a:t> og atvinnulausir njóti hliðstæðra kjarabóta og um verður samið í kjarasamningum. </a:t>
            </a:r>
          </a:p>
          <a:p>
            <a:pPr lvl="1"/>
            <a:r>
              <a:rPr lang="is-IS" dirty="0"/>
              <a:t>Tekju- og eignatenging vaxtabóta og barnabóta verður endurskoðuð í tengslum við framlagningu </a:t>
            </a:r>
            <a:r>
              <a:rPr lang="is-IS" dirty="0" err="1" smtClean="0"/>
              <a:t>fjárlaga-frumvarps</a:t>
            </a:r>
            <a:r>
              <a:rPr lang="is-IS" dirty="0" smtClean="0"/>
              <a:t> </a:t>
            </a:r>
            <a:r>
              <a:rPr lang="is-IS" dirty="0"/>
              <a:t>fyrir árið 2012. </a:t>
            </a:r>
            <a:endParaRPr lang="is-IS" dirty="0" smtClean="0"/>
          </a:p>
          <a:p>
            <a:r>
              <a:rPr lang="is-IS" dirty="0" smtClean="0"/>
              <a:t>Breytingar á persónuafslætti</a:t>
            </a:r>
          </a:p>
          <a:p>
            <a:pPr lvl="1"/>
            <a:r>
              <a:rPr lang="is-IS" dirty="0"/>
              <a:t>Lögfest verður að persónuafsláttur taki breytingum í samræmi við verðlagsbreytingar á undangengnum 12 mánuðum frá desembermánuði árið áður. Persónuafsláttur mun </a:t>
            </a:r>
            <a:r>
              <a:rPr lang="is-IS" dirty="0" smtClean="0"/>
              <a:t>hækka </a:t>
            </a:r>
            <a:r>
              <a:rPr lang="is-IS" dirty="0"/>
              <a:t>í ársbyrjun 2012. </a:t>
            </a:r>
          </a:p>
        </p:txBody>
      </p:sp>
    </p:spTree>
    <p:extLst>
      <p:ext uri="{BB962C8B-B14F-4D97-AF65-F5344CB8AC3E}">
        <p14:creationId xmlns:p14="http://schemas.microsoft.com/office/powerpoint/2010/main" val="423417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Starfsskilyrði atvinnulífsins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Tryggingagjald og atvinnutryggingagjald</a:t>
            </a:r>
          </a:p>
          <a:p>
            <a:r>
              <a:rPr lang="is-IS" dirty="0" smtClean="0"/>
              <a:t>Atvinnuleysistryggingar – fyrirkomulag</a:t>
            </a:r>
          </a:p>
          <a:p>
            <a:r>
              <a:rPr lang="is-IS" dirty="0" smtClean="0"/>
              <a:t>Svört atvinnustarfsemi</a:t>
            </a:r>
          </a:p>
          <a:p>
            <a:r>
              <a:rPr lang="is-IS" dirty="0" smtClean="0"/>
              <a:t>Bættir viðskiptahættir</a:t>
            </a:r>
          </a:p>
          <a:p>
            <a:r>
              <a:rPr lang="is-IS" dirty="0" smtClean="0"/>
              <a:t>Réttarstaða launafólks við aðilaskipti</a:t>
            </a:r>
          </a:p>
          <a:p>
            <a:r>
              <a:rPr lang="is-IS" dirty="0" smtClean="0"/>
              <a:t>Framkvæmd útboðsmála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9316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00976" cy="857256"/>
          </a:xfrm>
        </p:spPr>
        <p:txBody>
          <a:bodyPr/>
          <a:lstStyle/>
          <a:p>
            <a:r>
              <a:rPr lang="is-IS" dirty="0" err="1" smtClean="0"/>
              <a:t>Lífeyrismál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187280"/>
          </a:xfrm>
        </p:spPr>
        <p:txBody>
          <a:bodyPr/>
          <a:lstStyle/>
          <a:p>
            <a:r>
              <a:rPr lang="is-IS" dirty="0"/>
              <a:t>U</a:t>
            </a:r>
            <a:r>
              <a:rPr lang="is-IS" dirty="0" smtClean="0"/>
              <a:t>nnið verði að </a:t>
            </a:r>
            <a:r>
              <a:rPr lang="is-IS" dirty="0"/>
              <a:t>samræmingu </a:t>
            </a:r>
            <a:r>
              <a:rPr lang="is-IS" dirty="0" err="1" smtClean="0"/>
              <a:t>lífeyrisréttinda</a:t>
            </a:r>
            <a:r>
              <a:rPr lang="is-IS" dirty="0" smtClean="0"/>
              <a:t> og stefnt að niðurstöðu fyrir 1. sept. </a:t>
            </a:r>
            <a:r>
              <a:rPr lang="is-IS" smtClean="0"/>
              <a:t>2011 og að kynna breytingar á Alþingi fyrir þinglok.</a:t>
            </a:r>
          </a:p>
          <a:p>
            <a:r>
              <a:rPr lang="is-IS" smtClean="0"/>
              <a:t>Lífeyrissjóðir opinberra starfsmanna ráða ekki við skuldbindingar sínar. Tekið verður á vandanum. Haft </a:t>
            </a:r>
            <a:r>
              <a:rPr lang="is-IS"/>
              <a:t>verður samráð við </a:t>
            </a:r>
            <a:r>
              <a:rPr lang="is-IS" smtClean="0"/>
              <a:t>ASÍ </a:t>
            </a:r>
            <a:r>
              <a:rPr lang="is-IS"/>
              <a:t>um breytingar á réttindum þeirra </a:t>
            </a:r>
            <a:r>
              <a:rPr lang="is-IS" smtClean="0"/>
              <a:t>félagsmanna.</a:t>
            </a:r>
          </a:p>
          <a:p>
            <a:r>
              <a:rPr lang="is-IS"/>
              <a:t>Gripið hefur verið til </a:t>
            </a:r>
            <a:r>
              <a:rPr lang="is-IS" smtClean="0"/>
              <a:t>skerðinga </a:t>
            </a:r>
            <a:r>
              <a:rPr lang="is-IS"/>
              <a:t>á lífeyrisgreiðslum </a:t>
            </a:r>
            <a:r>
              <a:rPr lang="is-IS" smtClean="0"/>
              <a:t>á </a:t>
            </a:r>
            <a:r>
              <a:rPr lang="is-IS"/>
              <a:t>samningssviði ASÍ vegna </a:t>
            </a:r>
            <a:r>
              <a:rPr lang="is-IS" smtClean="0"/>
              <a:t>hruns </a:t>
            </a:r>
            <a:r>
              <a:rPr lang="is-IS"/>
              <a:t>fjármálakerfisins. </a:t>
            </a:r>
            <a:r>
              <a:rPr lang="is-IS" smtClean="0"/>
              <a:t>Brugðist verður við vandanum t.a.m</a:t>
            </a:r>
            <a:r>
              <a:rPr lang="is-IS"/>
              <a:t>. </a:t>
            </a:r>
            <a:r>
              <a:rPr lang="is-IS" smtClean="0"/>
              <a:t>með </a:t>
            </a:r>
            <a:r>
              <a:rPr lang="is-IS"/>
              <a:t>þátttöku ríkisins í inngreiðslum til að jafna uppávið lífeyrisréttindi í almenna kerfinu </a:t>
            </a:r>
            <a:r>
              <a:rPr lang="is-IS" smtClean="0"/>
              <a:t>á </a:t>
            </a:r>
            <a:r>
              <a:rPr lang="is-IS"/>
              <a:t>10 – 15 ára tímabili. </a:t>
            </a:r>
            <a:r>
              <a:rPr lang="is-IS" smtClean="0"/>
              <a:t> Starfshópur skili tillögum í sept 2011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6812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7600976" cy="864096"/>
          </a:xfrm>
        </p:spPr>
        <p:txBody>
          <a:bodyPr/>
          <a:lstStyle/>
          <a:p>
            <a:r>
              <a:rPr lang="is-IS" dirty="0" smtClean="0"/>
              <a:t>Starfsendurhæfing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96752"/>
            <a:ext cx="8429684" cy="4899248"/>
          </a:xfrm>
        </p:spPr>
        <p:txBody>
          <a:bodyPr/>
          <a:lstStyle/>
          <a:p>
            <a:r>
              <a:rPr lang="is-IS" dirty="0"/>
              <a:t>Ríkisstjórnin mun beita sér fyrir því að lögfest verði skylda allra launagreiðenda til greiðslu 0,13% iðgjalds til Starfsendurhæfingarsjóðs. </a:t>
            </a:r>
            <a:r>
              <a:rPr lang="is-IS" dirty="0" smtClean="0"/>
              <a:t>Jafnhátt </a:t>
            </a:r>
            <a:r>
              <a:rPr lang="is-IS" dirty="0"/>
              <a:t>iðgjald </a:t>
            </a:r>
            <a:r>
              <a:rPr lang="is-IS" dirty="0" smtClean="0"/>
              <a:t>komi frá </a:t>
            </a:r>
            <a:r>
              <a:rPr lang="is-IS" dirty="0" err="1"/>
              <a:t>lífeyrissjóðunum</a:t>
            </a:r>
            <a:r>
              <a:rPr lang="is-IS" dirty="0"/>
              <a:t>. </a:t>
            </a:r>
          </a:p>
          <a:p>
            <a:r>
              <a:rPr lang="is-IS" dirty="0"/>
              <a:t>Velferðarráðherra mun skipa samráðsnefnd aðila vinnumarkaðarins og stjórnvalda til að koma fram með nánari tillögur um skipulag og samhæfingu starfsendurhæfingarmála fyrir 1. nóvember </a:t>
            </a:r>
            <a:r>
              <a:rPr lang="is-IS" dirty="0" smtClean="0"/>
              <a:t>2011.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78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Húsnæðismál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40768"/>
            <a:ext cx="8429684" cy="4755232"/>
          </a:xfrm>
        </p:spPr>
        <p:txBody>
          <a:bodyPr/>
          <a:lstStyle/>
          <a:p>
            <a:r>
              <a:rPr lang="is-IS" dirty="0"/>
              <a:t>Sérstakur starfshópur mun fá það hlutverk að útfæra tillögur um </a:t>
            </a:r>
            <a:r>
              <a:rPr lang="is-IS" dirty="0" err="1"/>
              <a:t>nýtt</a:t>
            </a:r>
            <a:r>
              <a:rPr lang="is-IS" dirty="0"/>
              <a:t> </a:t>
            </a:r>
            <a:r>
              <a:rPr lang="is-IS" dirty="0" err="1"/>
              <a:t>húsnæðisbótakerfi</a:t>
            </a:r>
            <a:r>
              <a:rPr lang="is-IS" dirty="0"/>
              <a:t>, þar sem horft verði til jafnræðis milli búsetuforma við </a:t>
            </a:r>
            <a:r>
              <a:rPr lang="is-IS" dirty="0" smtClean="0"/>
              <a:t>skiptingu </a:t>
            </a:r>
            <a:r>
              <a:rPr lang="is-IS" dirty="0"/>
              <a:t>þeirra fjármuna sem varið er til vaxtabóta og húsaleigubóta. </a:t>
            </a:r>
          </a:p>
        </p:txBody>
      </p:sp>
    </p:spTree>
    <p:extLst>
      <p:ext uri="{BB962C8B-B14F-4D97-AF65-F5344CB8AC3E}">
        <p14:creationId xmlns:p14="http://schemas.microsoft.com/office/powerpoint/2010/main" val="58411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Umgjörð efnahagsmála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Ríkisfjármálastefna – endurskoðuð áætlun fyrir lok maí 2011</a:t>
            </a:r>
          </a:p>
          <a:p>
            <a:r>
              <a:rPr lang="is-IS" dirty="0" smtClean="0"/>
              <a:t>Efnahagsáætlun – samhliða ríkisfjármálastefnu</a:t>
            </a:r>
          </a:p>
          <a:p>
            <a:r>
              <a:rPr lang="is-IS" dirty="0" smtClean="0"/>
              <a:t>Fjárfestingaráætlun</a:t>
            </a:r>
          </a:p>
          <a:p>
            <a:r>
              <a:rPr lang="is-IS" dirty="0" smtClean="0"/>
              <a:t>Peningastefnan</a:t>
            </a:r>
          </a:p>
          <a:p>
            <a:r>
              <a:rPr lang="is-IS" dirty="0" smtClean="0"/>
              <a:t>Losun gjaldeyrishafta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129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Sókn í atvinnumálum - fjárfestingar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Markmið:</a:t>
            </a:r>
          </a:p>
          <a:p>
            <a:pPr lvl="1"/>
            <a:r>
              <a:rPr lang="is-IS" dirty="0" smtClean="0"/>
              <a:t>Að atvinnuleysi </a:t>
            </a:r>
            <a:r>
              <a:rPr lang="is-IS" dirty="0"/>
              <a:t>verði ekki </a:t>
            </a:r>
            <a:r>
              <a:rPr lang="is-IS" dirty="0" err="1"/>
              <a:t>hærra</a:t>
            </a:r>
            <a:r>
              <a:rPr lang="is-IS" dirty="0"/>
              <a:t> en 4-5% af vinnuafli í lok samningstímans </a:t>
            </a:r>
            <a:endParaRPr lang="is-IS" dirty="0" smtClean="0"/>
          </a:p>
          <a:p>
            <a:pPr lvl="1"/>
            <a:r>
              <a:rPr lang="is-IS" dirty="0" smtClean="0"/>
              <a:t>Að hlutfall fjárfestinga af VLF verði ekki lægra en 20% (var 13% árið 2010).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2678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Kjarasamningar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71612"/>
            <a:ext cx="8856984" cy="4524388"/>
          </a:xfrm>
        </p:spPr>
        <p:txBody>
          <a:bodyPr/>
          <a:lstStyle/>
          <a:p>
            <a:r>
              <a:rPr lang="is-IS" dirty="0" smtClean="0"/>
              <a:t>Það er gert ráð fyrir endurskoðun kjarasamninga í janúar 2012 og janúar 2013</a:t>
            </a:r>
          </a:p>
          <a:p>
            <a:r>
              <a:rPr lang="is-IS" dirty="0" smtClean="0"/>
              <a:t>Forsendunefnd hefur tvíþætt hlutverk</a:t>
            </a:r>
          </a:p>
          <a:p>
            <a:pPr lvl="1"/>
            <a:r>
              <a:rPr lang="is-IS" dirty="0" smtClean="0"/>
              <a:t>Að fylgjast með gangi mála og reyna að hafa áhrif</a:t>
            </a:r>
          </a:p>
          <a:p>
            <a:pPr lvl="1"/>
            <a:r>
              <a:rPr lang="is-IS" dirty="0" smtClean="0"/>
              <a:t>Meta það hvort að forsendur standa</a:t>
            </a:r>
          </a:p>
          <a:p>
            <a:r>
              <a:rPr lang="is-IS" dirty="0" smtClean="0"/>
              <a:t>Bresti forsendur tekur samninganefnd aðildarfélaga ASÍ við málinu</a:t>
            </a:r>
          </a:p>
          <a:p>
            <a:pPr lvl="1"/>
            <a:r>
              <a:rPr lang="is-IS" dirty="0" smtClean="0"/>
              <a:t>Getur samið um viðbrögð við forsendubrestinum</a:t>
            </a:r>
          </a:p>
          <a:p>
            <a:pPr lvl="1"/>
            <a:r>
              <a:rPr lang="is-IS" dirty="0" smtClean="0"/>
              <a:t>Getur sagt upp samningum</a:t>
            </a:r>
          </a:p>
          <a:p>
            <a:pPr lvl="1"/>
            <a:r>
              <a:rPr lang="is-IS" dirty="0" smtClean="0"/>
              <a:t>Við það er miðað að það verði ein samræmd niðurstaða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57591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kern="1200" dirty="0" err="1">
                <a:solidFill>
                  <a:prstClr val="black"/>
                </a:solidFill>
              </a:rPr>
              <a:t>Fjöldi</a:t>
            </a:r>
            <a:r>
              <a:rPr lang="en-US" sz="2800" b="1" kern="1200" dirty="0">
                <a:solidFill>
                  <a:prstClr val="black"/>
                </a:solidFill>
              </a:rPr>
              <a:t> á </a:t>
            </a:r>
            <a:r>
              <a:rPr lang="en-US" sz="2800" b="1" kern="1200" dirty="0" err="1">
                <a:solidFill>
                  <a:prstClr val="black"/>
                </a:solidFill>
              </a:rPr>
              <a:t>vinnumarkaði</a:t>
            </a:r>
            <a:r>
              <a:rPr lang="en-US" sz="2800" b="1" kern="1200" dirty="0">
                <a:solidFill>
                  <a:prstClr val="black"/>
                </a:solidFill>
              </a:rPr>
              <a:t>  og </a:t>
            </a:r>
            <a:r>
              <a:rPr lang="en-US" sz="2800" b="1" kern="1200" dirty="0" err="1">
                <a:solidFill>
                  <a:prstClr val="black"/>
                </a:solidFill>
              </a:rPr>
              <a:t>atvinnuþáttaka</a:t>
            </a:r>
            <a:r>
              <a:rPr lang="en-US" sz="2800" b="1" kern="1200" dirty="0">
                <a:solidFill>
                  <a:prstClr val="black"/>
                </a:solidFill>
              </a:rPr>
              <a:t/>
            </a:r>
            <a:br>
              <a:rPr lang="en-US" sz="2800" b="1" kern="1200" dirty="0">
                <a:solidFill>
                  <a:prstClr val="black"/>
                </a:solidFill>
              </a:rPr>
            </a:br>
            <a:r>
              <a:rPr lang="en-US" sz="2800" b="1" kern="1200" dirty="0">
                <a:solidFill>
                  <a:prstClr val="black"/>
                </a:solidFill>
              </a:rPr>
              <a:t>á </a:t>
            </a:r>
            <a:r>
              <a:rPr lang="en-US" sz="2800" b="1" kern="1200" dirty="0" err="1">
                <a:solidFill>
                  <a:prstClr val="black"/>
                </a:solidFill>
              </a:rPr>
              <a:t>Íslandi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smtClean="0">
                <a:solidFill>
                  <a:prstClr val="black"/>
                </a:solidFill>
              </a:rPr>
              <a:t>2007-2011</a:t>
            </a:r>
            <a:endParaRPr lang="is-I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454709"/>
              </p:ext>
            </p:extLst>
          </p:nvPr>
        </p:nvGraphicFramePr>
        <p:xfrm>
          <a:off x="357188" y="1571625"/>
          <a:ext cx="84296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14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kern="1200" dirty="0" err="1">
                <a:solidFill>
                  <a:prstClr val="black"/>
                </a:solidFill>
              </a:rPr>
              <a:t>Raunatvinnuleysi</a:t>
            </a:r>
            <a:r>
              <a:rPr lang="en-US" sz="3200" kern="1200" dirty="0">
                <a:solidFill>
                  <a:prstClr val="black"/>
                </a:solidFill>
              </a:rPr>
              <a:t> á </a:t>
            </a:r>
            <a:r>
              <a:rPr lang="en-US" sz="3200" kern="1200" dirty="0" err="1">
                <a:solidFill>
                  <a:prstClr val="black"/>
                </a:solidFill>
              </a:rPr>
              <a:t>Íslandi</a:t>
            </a:r>
            <a:r>
              <a:rPr lang="en-US" sz="3200" kern="1200" dirty="0">
                <a:solidFill>
                  <a:prstClr val="black"/>
                </a:solidFill>
              </a:rPr>
              <a:t> </a:t>
            </a:r>
            <a:r>
              <a:rPr lang="en-US" sz="3200" kern="1200" dirty="0" smtClean="0">
                <a:solidFill>
                  <a:prstClr val="black"/>
                </a:solidFill>
              </a:rPr>
              <a:t>sl</a:t>
            </a:r>
            <a:r>
              <a:rPr lang="en-US" sz="3200" kern="1200" dirty="0">
                <a:solidFill>
                  <a:prstClr val="black"/>
                </a:solidFill>
              </a:rPr>
              <a:t>. 3 </a:t>
            </a:r>
            <a:r>
              <a:rPr lang="en-US" sz="3200" kern="1200" dirty="0" err="1">
                <a:solidFill>
                  <a:prstClr val="black"/>
                </a:solidFill>
              </a:rPr>
              <a:t>ár</a:t>
            </a:r>
            <a:r>
              <a:rPr lang="en-US" sz="3200" kern="1200" dirty="0">
                <a:solidFill>
                  <a:prstClr val="black"/>
                </a:solidFill>
              </a:rPr>
              <a:t/>
            </a:r>
            <a:br>
              <a:rPr lang="en-US" sz="3200" kern="1200" dirty="0">
                <a:solidFill>
                  <a:prstClr val="black"/>
                </a:solidFill>
              </a:rPr>
            </a:br>
            <a:r>
              <a:rPr lang="en-US" sz="3200" kern="1200" dirty="0" err="1">
                <a:solidFill>
                  <a:prstClr val="black"/>
                </a:solidFill>
              </a:rPr>
              <a:t>Fjöldi</a:t>
            </a:r>
            <a:r>
              <a:rPr lang="en-US" sz="3200" kern="1200" dirty="0">
                <a:solidFill>
                  <a:prstClr val="black"/>
                </a:solidFill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</a:rPr>
              <a:t>einstaklinga</a:t>
            </a:r>
            <a:endParaRPr lang="is-I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957557"/>
              </p:ext>
            </p:extLst>
          </p:nvPr>
        </p:nvGraphicFramePr>
        <p:xfrm>
          <a:off x="357188" y="1571625"/>
          <a:ext cx="84296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278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35351"/>
              </p:ext>
            </p:extLst>
          </p:nvPr>
        </p:nvGraphicFramePr>
        <p:xfrm>
          <a:off x="-81750" y="387750"/>
          <a:ext cx="9307500" cy="608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690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kern="1200" dirty="0" err="1">
                <a:solidFill>
                  <a:prstClr val="black"/>
                </a:solidFill>
              </a:rPr>
              <a:t>Þróun</a:t>
            </a:r>
            <a:r>
              <a:rPr lang="en-US" sz="3200" kern="1200" dirty="0">
                <a:solidFill>
                  <a:prstClr val="black"/>
                </a:solidFill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</a:rPr>
              <a:t>fjárfestinga</a:t>
            </a:r>
            <a:r>
              <a:rPr lang="en-US" sz="3200" kern="1200" dirty="0">
                <a:solidFill>
                  <a:prstClr val="black"/>
                </a:solidFill>
              </a:rPr>
              <a:t> 2008-2014</a:t>
            </a:r>
            <a:br>
              <a:rPr lang="en-US" sz="3200" kern="1200" dirty="0">
                <a:solidFill>
                  <a:prstClr val="black"/>
                </a:solidFill>
              </a:rPr>
            </a:br>
            <a:r>
              <a:rPr lang="en-US" sz="3200" kern="1200" dirty="0" err="1">
                <a:solidFill>
                  <a:prstClr val="black"/>
                </a:solidFill>
              </a:rPr>
              <a:t>m.v</a:t>
            </a:r>
            <a:r>
              <a:rPr lang="en-US" sz="3200" kern="1200" dirty="0">
                <a:solidFill>
                  <a:prstClr val="black"/>
                </a:solidFill>
              </a:rPr>
              <a:t>. </a:t>
            </a:r>
            <a:r>
              <a:rPr lang="en-US" sz="3200" kern="1200" dirty="0" err="1">
                <a:solidFill>
                  <a:prstClr val="black"/>
                </a:solidFill>
              </a:rPr>
              <a:t>spá</a:t>
            </a:r>
            <a:r>
              <a:rPr lang="en-US" sz="3200" kern="1200" dirty="0">
                <a:solidFill>
                  <a:prstClr val="black"/>
                </a:solidFill>
              </a:rPr>
              <a:t> SÍ (</a:t>
            </a:r>
            <a:r>
              <a:rPr lang="en-US" sz="3200" kern="1200" dirty="0" err="1">
                <a:solidFill>
                  <a:prstClr val="black"/>
                </a:solidFill>
              </a:rPr>
              <a:t>súlur</a:t>
            </a:r>
            <a:r>
              <a:rPr lang="en-US" sz="3200" kern="1200" dirty="0">
                <a:solidFill>
                  <a:prstClr val="black"/>
                </a:solidFill>
              </a:rPr>
              <a:t>) og HÍ (</a:t>
            </a:r>
            <a:r>
              <a:rPr lang="en-US" sz="3200" kern="1200" dirty="0" err="1">
                <a:solidFill>
                  <a:prstClr val="black"/>
                </a:solidFill>
              </a:rPr>
              <a:t>línur</a:t>
            </a:r>
            <a:r>
              <a:rPr lang="en-US" sz="3200" kern="1200" dirty="0" smtClean="0">
                <a:solidFill>
                  <a:prstClr val="black"/>
                </a:solidFill>
              </a:rPr>
              <a:t>)</a:t>
            </a:r>
            <a:endParaRPr lang="is-I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866092"/>
              </p:ext>
            </p:extLst>
          </p:nvPr>
        </p:nvGraphicFramePr>
        <p:xfrm>
          <a:off x="539552" y="1196752"/>
          <a:ext cx="8096250" cy="54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627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Opinberar fjárfestingar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Auknar opinberar fjárfestingar 2011 og 2012 um 13 milljarða</a:t>
            </a:r>
          </a:p>
          <a:p>
            <a:r>
              <a:rPr lang="is-IS" dirty="0" smtClean="0"/>
              <a:t>Unnið verði að útfærslu tillagna um átak í vegaframkvæmdum á </a:t>
            </a:r>
            <a:r>
              <a:rPr lang="is-IS" dirty="0" err="1" smtClean="0"/>
              <a:t>SV-landi</a:t>
            </a:r>
            <a:r>
              <a:rPr lang="is-IS" dirty="0" smtClean="0"/>
              <a:t> </a:t>
            </a:r>
            <a:r>
              <a:rPr lang="is-IS" dirty="0" smtClean="0"/>
              <a:t>með sérstakri fjármögnun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6070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Sókn í orku- og iðnaðarmálum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96752"/>
            <a:ext cx="8429684" cy="4899248"/>
          </a:xfrm>
        </p:spPr>
        <p:txBody>
          <a:bodyPr/>
          <a:lstStyle/>
          <a:p>
            <a:r>
              <a:rPr lang="is-IS" dirty="0" smtClean="0"/>
              <a:t>Lög um verndar- og nýtingaráætlun samþykkt á vorþingi 2011</a:t>
            </a:r>
          </a:p>
          <a:p>
            <a:r>
              <a:rPr lang="is-IS" dirty="0" smtClean="0"/>
              <a:t>Rammaáætlun – stefnt að samþykkt hennar á haustþingi 2011</a:t>
            </a:r>
          </a:p>
          <a:p>
            <a:r>
              <a:rPr lang="is-IS" dirty="0" smtClean="0"/>
              <a:t>Br</a:t>
            </a:r>
            <a:r>
              <a:rPr lang="is-IS" dirty="0" smtClean="0"/>
              <a:t>eytingar</a:t>
            </a:r>
            <a:r>
              <a:rPr lang="is-IS" dirty="0" smtClean="0"/>
              <a:t> </a:t>
            </a:r>
            <a:r>
              <a:rPr lang="is-IS" dirty="0" smtClean="0"/>
              <a:t>á vatnalögum og lögum um rannsóknir og nýtingu auðlinda í </a:t>
            </a:r>
            <a:r>
              <a:rPr lang="is-IS" dirty="0" err="1" smtClean="0"/>
              <a:t>jörðu</a:t>
            </a:r>
            <a:endParaRPr lang="is-IS" dirty="0" smtClean="0"/>
          </a:p>
          <a:p>
            <a:r>
              <a:rPr lang="is-IS" dirty="0" smtClean="0"/>
              <a:t>Búðarhálsvirkjun og stækkun í </a:t>
            </a:r>
            <a:r>
              <a:rPr lang="is-IS" dirty="0" smtClean="0"/>
              <a:t>Straumsvík</a:t>
            </a:r>
            <a:r>
              <a:rPr lang="is-IS" dirty="0" smtClean="0"/>
              <a:t>, kísilver í Helguvík og dreifikerfi </a:t>
            </a:r>
            <a:r>
              <a:rPr lang="is-IS" dirty="0" smtClean="0"/>
              <a:t>Landsnets</a:t>
            </a:r>
            <a:endParaRPr lang="is-IS" dirty="0" smtClean="0"/>
          </a:p>
          <a:p>
            <a:r>
              <a:rPr lang="is-IS" dirty="0" smtClean="0"/>
              <a:t>Landsvirkjun mun halda áfram rannsóknum í Þingeyjarsýslum</a:t>
            </a:r>
          </a:p>
          <a:p>
            <a:r>
              <a:rPr lang="is-IS" dirty="0" smtClean="0"/>
              <a:t>Stjórnvöld munu greiða götu </a:t>
            </a:r>
            <a:r>
              <a:rPr lang="is-IS" dirty="0" err="1" smtClean="0"/>
              <a:t>lífeyrissjóða</a:t>
            </a:r>
            <a:r>
              <a:rPr lang="is-IS" dirty="0" smtClean="0"/>
              <a:t> til að fjármagna orkuverkefni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07814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Hvati til fjárfestinga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8760"/>
            <a:ext cx="8429684" cy="4827240"/>
          </a:xfrm>
        </p:spPr>
        <p:txBody>
          <a:bodyPr/>
          <a:lstStyle/>
          <a:p>
            <a:r>
              <a:rPr lang="is-IS" dirty="0" smtClean="0"/>
              <a:t>Stjórnvöld ryðji burt hindrunum fyrir erlendri </a:t>
            </a:r>
            <a:r>
              <a:rPr lang="is-IS" smtClean="0"/>
              <a:t>fjárfestingu skv. tillögum nefndar iðnaðarráðherra</a:t>
            </a:r>
          </a:p>
          <a:p>
            <a:r>
              <a:rPr lang="is-IS" smtClean="0"/>
              <a:t>Átakið </a:t>
            </a:r>
            <a:r>
              <a:rPr lang="is-IS" i="1" smtClean="0"/>
              <a:t>Allir vinna </a:t>
            </a:r>
            <a:r>
              <a:rPr lang="is-IS" smtClean="0"/>
              <a:t>verði framlengt </a:t>
            </a:r>
          </a:p>
          <a:p>
            <a:r>
              <a:rPr lang="is-IS" smtClean="0"/>
              <a:t>Íslandsstofa komi með tillögur um hvataaðgerir vegna fjárfestinga í orkufrekri starfsemi</a:t>
            </a:r>
          </a:p>
          <a:p>
            <a:r>
              <a:rPr lang="is-IS" smtClean="0"/>
              <a:t>Unnið verði úr skuldavanda fyrirtækja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526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Nýsköpun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Átak í að fjölga ferðamönnum um vetrartímann</a:t>
            </a:r>
          </a:p>
          <a:p>
            <a:pPr lvl="1"/>
            <a:r>
              <a:rPr lang="is-IS" dirty="0" smtClean="0"/>
              <a:t>300 milljónir </a:t>
            </a:r>
            <a:r>
              <a:rPr lang="is-IS" dirty="0" err="1" smtClean="0"/>
              <a:t>úr</a:t>
            </a:r>
            <a:r>
              <a:rPr lang="is-IS" dirty="0" smtClean="0"/>
              <a:t> ríkissjóði á þremur árum og sama upphæð frá sveitarfélögum og einkaaðilum</a:t>
            </a:r>
          </a:p>
          <a:p>
            <a:r>
              <a:rPr lang="is-IS" dirty="0" smtClean="0"/>
              <a:t>Klasasamstarf og að efla samkeppnissjóði á sviði menntamála, heilbrigðis- og velferðarmála og orku- og umhverfismála</a:t>
            </a:r>
          </a:p>
          <a:p>
            <a:r>
              <a:rPr lang="is-IS" dirty="0" smtClean="0"/>
              <a:t>Efla Nýsköpunarsjóð atvinnulífsins og </a:t>
            </a:r>
            <a:r>
              <a:rPr lang="is-IS" dirty="0" smtClean="0"/>
              <a:t>Tækniþróunarsjóð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3017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7600976" cy="792088"/>
          </a:xfrm>
        </p:spPr>
        <p:txBody>
          <a:bodyPr/>
          <a:lstStyle/>
          <a:p>
            <a:r>
              <a:rPr lang="is-IS" dirty="0" smtClean="0"/>
              <a:t>Menntamál og vinnumarkaðsúrræði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544616"/>
          </a:xfrm>
        </p:spPr>
        <p:txBody>
          <a:bodyPr/>
          <a:lstStyle/>
          <a:p>
            <a:r>
              <a:rPr lang="is-IS" dirty="0" smtClean="0"/>
              <a:t>Bráðaaðgerðir haustið 2011</a:t>
            </a:r>
          </a:p>
          <a:p>
            <a:pPr lvl="1"/>
            <a:r>
              <a:rPr lang="is-IS" dirty="0" smtClean="0"/>
              <a:t>Framhaldsskólum </a:t>
            </a:r>
            <a:r>
              <a:rPr lang="is-IS" dirty="0"/>
              <a:t>verður gert kleift að taka inn </a:t>
            </a:r>
            <a:r>
              <a:rPr lang="is-IS" dirty="0" smtClean="0"/>
              <a:t>þá </a:t>
            </a:r>
            <a:r>
              <a:rPr lang="is-IS" dirty="0"/>
              <a:t>umsækjendur yngri en 25 ára sem uppfylla </a:t>
            </a:r>
            <a:r>
              <a:rPr lang="is-IS" dirty="0" smtClean="0"/>
              <a:t>skilyrði </a:t>
            </a:r>
            <a:endParaRPr lang="is-IS" dirty="0"/>
          </a:p>
          <a:p>
            <a:pPr lvl="1"/>
            <a:r>
              <a:rPr lang="is-IS" dirty="0" smtClean="0"/>
              <a:t>Tryggt </a:t>
            </a:r>
            <a:r>
              <a:rPr lang="is-IS" dirty="0"/>
              <a:t>verður að þeim sem hafa lokið raunfærnimati vorið 2011 gefist kostur á námi á </a:t>
            </a:r>
            <a:r>
              <a:rPr lang="is-IS" dirty="0" smtClean="0"/>
              <a:t>framhaldsskólastigi </a:t>
            </a:r>
            <a:endParaRPr lang="is-IS" dirty="0"/>
          </a:p>
          <a:p>
            <a:pPr lvl="1"/>
            <a:r>
              <a:rPr lang="is-IS" dirty="0" smtClean="0"/>
              <a:t>Þeim </a:t>
            </a:r>
            <a:r>
              <a:rPr lang="is-IS" dirty="0"/>
              <a:t>sem eru 25 ára og eldri verður </a:t>
            </a:r>
            <a:r>
              <a:rPr lang="is-IS" dirty="0" smtClean="0"/>
              <a:t>gefin </a:t>
            </a:r>
            <a:r>
              <a:rPr lang="is-IS" dirty="0"/>
              <a:t>kostur á </a:t>
            </a:r>
            <a:r>
              <a:rPr lang="is-IS" dirty="0" err="1"/>
              <a:t>úrræðum</a:t>
            </a:r>
            <a:r>
              <a:rPr lang="is-IS" dirty="0"/>
              <a:t> í </a:t>
            </a:r>
            <a:r>
              <a:rPr lang="is-IS" dirty="0" smtClean="0"/>
              <a:t>framhaldsfræðslu</a:t>
            </a:r>
            <a:endParaRPr lang="is-IS" dirty="0"/>
          </a:p>
          <a:p>
            <a:pPr lvl="1"/>
            <a:r>
              <a:rPr lang="is-IS" dirty="0" smtClean="0"/>
              <a:t>Aukið </a:t>
            </a:r>
            <a:r>
              <a:rPr lang="is-IS" dirty="0"/>
              <a:t>raunfærnimat og náms- og </a:t>
            </a:r>
            <a:r>
              <a:rPr lang="is-IS" dirty="0" smtClean="0"/>
              <a:t>starfsráðgjöf</a:t>
            </a:r>
            <a:endParaRPr lang="is-IS" dirty="0" smtClean="0"/>
          </a:p>
          <a:p>
            <a:pPr lvl="1"/>
            <a:r>
              <a:rPr lang="is-IS" dirty="0"/>
              <a:t>S</a:t>
            </a:r>
            <a:r>
              <a:rPr lang="is-IS" dirty="0" smtClean="0"/>
              <a:t>köpuð verði námstækifæri </a:t>
            </a:r>
            <a:r>
              <a:rPr lang="is-IS" dirty="0"/>
              <a:t>fyrir </a:t>
            </a:r>
            <a:r>
              <a:rPr lang="is-IS" dirty="0" smtClean="0"/>
              <a:t>1.000 atvinnuleitendur</a:t>
            </a:r>
          </a:p>
          <a:p>
            <a:pPr lvl="1"/>
            <a:r>
              <a:rPr lang="is-IS" dirty="0" smtClean="0"/>
              <a:t>Aðgengi </a:t>
            </a:r>
            <a:r>
              <a:rPr lang="is-IS" dirty="0"/>
              <a:t>atvinnuleitenda og fyrirtækja að starfstengdum </a:t>
            </a:r>
            <a:r>
              <a:rPr lang="is-IS" dirty="0" err="1"/>
              <a:t>úrræðum</a:t>
            </a:r>
            <a:r>
              <a:rPr lang="is-IS" dirty="0"/>
              <a:t> verði bætt og umsýslukerfi </a:t>
            </a:r>
            <a:r>
              <a:rPr lang="is-IS" dirty="0" smtClean="0"/>
              <a:t>einfaldað</a:t>
            </a:r>
            <a:endParaRPr lang="is-IS" dirty="0" smtClean="0"/>
          </a:p>
          <a:p>
            <a:pPr lvl="1"/>
            <a:r>
              <a:rPr lang="is-IS" dirty="0" smtClean="0"/>
              <a:t>Starfstengdum </a:t>
            </a:r>
            <a:r>
              <a:rPr lang="is-IS" dirty="0" err="1"/>
              <a:t>úrræðum</a:t>
            </a:r>
            <a:r>
              <a:rPr lang="is-IS" dirty="0"/>
              <a:t> fyrir atvinnuleitendur </a:t>
            </a:r>
            <a:r>
              <a:rPr lang="is-IS" dirty="0" smtClean="0"/>
              <a:t>verði fjölgað </a:t>
            </a:r>
            <a:r>
              <a:rPr lang="is-IS" dirty="0"/>
              <a:t>um </a:t>
            </a:r>
            <a:r>
              <a:rPr lang="is-IS" dirty="0" smtClean="0"/>
              <a:t>1.500 </a:t>
            </a:r>
            <a:r>
              <a:rPr lang="is-IS" dirty="0"/>
              <a:t>árið </a:t>
            </a:r>
            <a:r>
              <a:rPr lang="is-IS" dirty="0" smtClean="0"/>
              <a:t>2011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7099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7600976" cy="720080"/>
          </a:xfrm>
        </p:spPr>
        <p:txBody>
          <a:bodyPr/>
          <a:lstStyle/>
          <a:p>
            <a:r>
              <a:rPr lang="is-IS" dirty="0"/>
              <a:t>Menntamál og vinnumarkaðsúrræði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15272"/>
          </a:xfrm>
        </p:spPr>
        <p:txBody>
          <a:bodyPr/>
          <a:lstStyle/>
          <a:p>
            <a:r>
              <a:rPr lang="is-IS" sz="2400" dirty="0" smtClean="0"/>
              <a:t>Skil </a:t>
            </a:r>
            <a:r>
              <a:rPr lang="is-IS" sz="2400" dirty="0"/>
              <a:t>framhaldsskóla og framhaldsfræðslu verði </a:t>
            </a:r>
            <a:r>
              <a:rPr lang="is-IS" sz="2400" dirty="0" smtClean="0"/>
              <a:t>gerð sveigjanlegri </a:t>
            </a:r>
            <a:r>
              <a:rPr lang="is-IS" sz="2400" dirty="0"/>
              <a:t>þannig að nemendur geti með einfaldari hætti fengið metna áfanga sem teknir eru innan framhaldsfræðslu og raunfærni til </a:t>
            </a:r>
            <a:r>
              <a:rPr lang="is-IS" sz="2400" dirty="0" smtClean="0"/>
              <a:t>eininga </a:t>
            </a:r>
            <a:endParaRPr lang="is-IS" sz="2400" dirty="0" smtClean="0"/>
          </a:p>
          <a:p>
            <a:r>
              <a:rPr lang="is-IS" sz="2400" dirty="0" smtClean="0"/>
              <a:t>Lög um LÍN endurskoðuð</a:t>
            </a:r>
          </a:p>
          <a:p>
            <a:r>
              <a:rPr lang="is-IS" sz="2400" dirty="0"/>
              <a:t>Stofnaður verður þróunarsjóður til að efla starfstengt nám á framhaldsskóla- og háskólastigi og þróa </a:t>
            </a:r>
            <a:r>
              <a:rPr lang="is-IS" sz="2400" dirty="0" smtClean="0"/>
              <a:t>styttri </a:t>
            </a:r>
            <a:r>
              <a:rPr lang="is-IS" sz="2400" dirty="0" smtClean="0"/>
              <a:t>námsbrautir </a:t>
            </a:r>
            <a:r>
              <a:rPr lang="is-IS" sz="2400" dirty="0" smtClean="0"/>
              <a:t>(300 milljónir næstu þrjú árin)</a:t>
            </a:r>
          </a:p>
          <a:p>
            <a:r>
              <a:rPr lang="is-IS" sz="2400" dirty="0" smtClean="0"/>
              <a:t>Samstarf </a:t>
            </a:r>
            <a:r>
              <a:rPr lang="is-IS" sz="2400" dirty="0"/>
              <a:t>fyrirtækja og skóla um starfstengt nám aukið og tryggt að nemendur geti lokið verklegum þáttum náms innan tilskilins námstíma </a:t>
            </a:r>
            <a:endParaRPr lang="is-IS" sz="2400" dirty="0" smtClean="0"/>
          </a:p>
          <a:p>
            <a:r>
              <a:rPr lang="is-IS" sz="2400" dirty="0" smtClean="0"/>
              <a:t>Vinnustaðasjóði verði tryggðar 150 milljónir 2012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67012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</a:t>
            </a:r>
            <a:r>
              <a:rPr lang="is-IS" dirty="0" smtClean="0"/>
              <a:t>orsendur kjarasamninganna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96752"/>
            <a:ext cx="8535322" cy="51845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is-IS" sz="2800" dirty="0"/>
              <a:t>Kaupmáttur launa hafi aukist samkvæmt launavísitölu Hagstofu </a:t>
            </a:r>
            <a:r>
              <a:rPr lang="is-IS" sz="2800" dirty="0" smtClean="0"/>
              <a:t>Íslands</a:t>
            </a:r>
            <a:r>
              <a:rPr lang="is-IS" sz="2000" dirty="0" smtClean="0"/>
              <a:t> </a:t>
            </a:r>
            <a:endParaRPr lang="is-IS" sz="2000" dirty="0"/>
          </a:p>
          <a:p>
            <a:pPr lvl="1"/>
            <a:r>
              <a:rPr lang="is-IS" dirty="0" smtClean="0"/>
              <a:t>á </a:t>
            </a:r>
            <a:r>
              <a:rPr lang="is-IS" dirty="0"/>
              <a:t>tímabilinu desember 2010 – desember 2011 </a:t>
            </a:r>
            <a:endParaRPr lang="is-IS" dirty="0" smtClean="0"/>
          </a:p>
          <a:p>
            <a:pPr lvl="1"/>
            <a:r>
              <a:rPr lang="is-IS" dirty="0" smtClean="0"/>
              <a:t>á </a:t>
            </a:r>
            <a:r>
              <a:rPr lang="is-IS" dirty="0"/>
              <a:t>tímabilinu desember 2011 - desember 2012 </a:t>
            </a:r>
            <a:endParaRPr lang="is-IS" dirty="0" smtClean="0"/>
          </a:p>
          <a:p>
            <a:r>
              <a:rPr lang="is-IS" sz="2800" dirty="0" smtClean="0"/>
              <a:t>Verðbólga</a:t>
            </a:r>
          </a:p>
          <a:p>
            <a:pPr lvl="1"/>
            <a:r>
              <a:rPr lang="is-IS" sz="2400" dirty="0" smtClean="0"/>
              <a:t>að verðlag </a:t>
            </a:r>
            <a:r>
              <a:rPr lang="is-IS" sz="2400" dirty="0"/>
              <a:t>haldist stöðugt á samningstímanum </a:t>
            </a:r>
            <a:endParaRPr lang="is-IS" sz="2400" dirty="0" smtClean="0"/>
          </a:p>
          <a:p>
            <a:pPr lvl="1"/>
            <a:r>
              <a:rPr lang="is-IS" sz="2400" dirty="0" smtClean="0"/>
              <a:t>að </a:t>
            </a:r>
            <a:r>
              <a:rPr lang="is-IS" sz="2400" dirty="0"/>
              <a:t>verðbólga verði innan við 2,5% í desember 2012 m.v. sl. 12 mánuði. </a:t>
            </a:r>
          </a:p>
        </p:txBody>
      </p:sp>
    </p:spTree>
    <p:extLst>
      <p:ext uri="{BB962C8B-B14F-4D97-AF65-F5344CB8AC3E}">
        <p14:creationId xmlns:p14="http://schemas.microsoft.com/office/powerpoint/2010/main" val="339465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Staða yfirlýsingar ríkisstjórnarinnar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607330" cy="4737708"/>
          </a:xfrm>
        </p:spPr>
        <p:txBody>
          <a:bodyPr/>
          <a:lstStyle/>
          <a:p>
            <a:r>
              <a:rPr lang="is-IS" dirty="0" smtClean="0"/>
              <a:t>Ljóst að verulega hallar á stjórnvöld með efndir</a:t>
            </a:r>
          </a:p>
          <a:p>
            <a:pPr lvl="1"/>
            <a:r>
              <a:rPr lang="is-IS" dirty="0" smtClean="0"/>
              <a:t>Hækkun bóta almannatrygginga og atvinnuleysistrygginga of lítil</a:t>
            </a:r>
          </a:p>
          <a:p>
            <a:pPr lvl="1"/>
            <a:r>
              <a:rPr lang="is-IS" dirty="0" smtClean="0"/>
              <a:t>Aðför að </a:t>
            </a:r>
            <a:r>
              <a:rPr lang="is-IS" dirty="0" err="1" smtClean="0"/>
              <a:t>lífeyrisréttindum</a:t>
            </a:r>
            <a:r>
              <a:rPr lang="is-IS" dirty="0" smtClean="0"/>
              <a:t> þvert á fyrirheit um styrkingu og jöfnun réttinda</a:t>
            </a:r>
          </a:p>
          <a:p>
            <a:pPr lvl="1"/>
            <a:r>
              <a:rPr lang="is-IS" dirty="0" smtClean="0"/>
              <a:t>Ekkert miðar í þróun verkefnis um þróunarverkefnið um þjónustu við atvinnuleitendur</a:t>
            </a:r>
          </a:p>
          <a:p>
            <a:pPr lvl="1"/>
            <a:r>
              <a:rPr lang="is-IS" dirty="0" smtClean="0"/>
              <a:t>Umgjörð efnahags- og atvinnumála óviðunandi með öllu</a:t>
            </a:r>
          </a:p>
          <a:p>
            <a:pPr lvl="2"/>
            <a:r>
              <a:rPr lang="is-IS" dirty="0" smtClean="0"/>
              <a:t>Rammaáætlun hefur ekki verið lögð fram hvað þá afgreidd!</a:t>
            </a:r>
          </a:p>
          <a:p>
            <a:pPr lvl="2"/>
            <a:r>
              <a:rPr lang="is-IS" dirty="0" smtClean="0"/>
              <a:t>Framkvæmdir á vegum stjórnvalda</a:t>
            </a:r>
          </a:p>
          <a:p>
            <a:pPr lvl="1"/>
            <a:r>
              <a:rPr lang="is-IS" dirty="0" smtClean="0"/>
              <a:t>Uppstokkun í ríkisstjórn gefur veika von um meiri eftirfylgni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894862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Næstu skref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679338" cy="4881724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Viðræður við stjórnvöld um</a:t>
            </a:r>
          </a:p>
          <a:p>
            <a:pPr lvl="1"/>
            <a:r>
              <a:rPr lang="is-IS" dirty="0" smtClean="0"/>
              <a:t>Hækkun bóta almannatrygginga og atvinnuleysistrygginga</a:t>
            </a:r>
          </a:p>
          <a:p>
            <a:pPr lvl="1"/>
            <a:r>
              <a:rPr lang="is-IS" dirty="0" smtClean="0"/>
              <a:t>Jöfnun áunninna </a:t>
            </a:r>
            <a:r>
              <a:rPr lang="is-IS" dirty="0" err="1" smtClean="0"/>
              <a:t>lífeyrisréttinda</a:t>
            </a:r>
            <a:endParaRPr lang="is-IS" dirty="0" smtClean="0"/>
          </a:p>
          <a:p>
            <a:pPr lvl="1"/>
            <a:r>
              <a:rPr lang="is-IS" dirty="0" smtClean="0"/>
              <a:t>Tilraunaverkefni um þjónustu við </a:t>
            </a:r>
            <a:r>
              <a:rPr lang="is-IS" dirty="0" err="1" smtClean="0"/>
              <a:t>atvinnuleytendur</a:t>
            </a:r>
            <a:endParaRPr lang="is-IS" dirty="0" smtClean="0"/>
          </a:p>
          <a:p>
            <a:pPr lvl="1"/>
            <a:r>
              <a:rPr lang="is-IS" dirty="0" smtClean="0"/>
              <a:t>Aðgerðir til að draga </a:t>
            </a:r>
            <a:r>
              <a:rPr lang="is-IS" dirty="0" err="1" smtClean="0"/>
              <a:t>úr</a:t>
            </a:r>
            <a:r>
              <a:rPr lang="is-IS" dirty="0" smtClean="0"/>
              <a:t> undiboðum og svartri atvinnustarfsemi</a:t>
            </a:r>
          </a:p>
          <a:p>
            <a:r>
              <a:rPr lang="is-IS" dirty="0" smtClean="0"/>
              <a:t>Samstarf við Samtök atvinnulífsins um</a:t>
            </a:r>
          </a:p>
          <a:p>
            <a:pPr lvl="1"/>
            <a:r>
              <a:rPr lang="is-IS" dirty="0" smtClean="0"/>
              <a:t>Aðgerðaáætlun til að auka hagvöxt og fjölga störfum</a:t>
            </a:r>
          </a:p>
          <a:p>
            <a:pPr lvl="1"/>
            <a:r>
              <a:rPr lang="is-IS" dirty="0" smtClean="0"/>
              <a:t>Losun gjaldeyrishafta án þess að stofna afkomu heimilanna í hættu</a:t>
            </a:r>
          </a:p>
          <a:p>
            <a:pPr lvl="1"/>
            <a:r>
              <a:rPr lang="is-IS" dirty="0" smtClean="0"/>
              <a:t>Breytt og traustara fyrirkomulag gengis- og peningamála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699138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</a:t>
            </a:r>
            <a:r>
              <a:rPr lang="is-IS" dirty="0" smtClean="0"/>
              <a:t>orsendur kjarasamninganna (frh.)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r>
              <a:rPr lang="is-IS" dirty="0" smtClean="0"/>
              <a:t>Gengið</a:t>
            </a:r>
          </a:p>
          <a:p>
            <a:pPr lvl="1"/>
            <a:r>
              <a:rPr lang="is-IS" dirty="0" smtClean="0"/>
              <a:t>Að </a:t>
            </a:r>
            <a:r>
              <a:rPr lang="is-IS" dirty="0"/>
              <a:t>gengi krónunnar styrkist marktækt frá gildistöku samningsins til loka árs 2011 </a:t>
            </a:r>
            <a:endParaRPr lang="is-IS" dirty="0" smtClean="0"/>
          </a:p>
          <a:p>
            <a:pPr lvl="1"/>
            <a:r>
              <a:rPr lang="is-IS" dirty="0" smtClean="0"/>
              <a:t>Að </a:t>
            </a:r>
            <a:r>
              <a:rPr lang="is-IS" dirty="0"/>
              <a:t>gengisvísitala íslensku krónunnar verði innan við gildið 190 í desember 2012, miðað við meðalgengi Seðlabanka Íslands </a:t>
            </a:r>
            <a:r>
              <a:rPr lang="is-IS" sz="1600" dirty="0"/>
              <a:t>(þröng viðskiptavog).</a:t>
            </a:r>
            <a:r>
              <a:rPr lang="is-IS" dirty="0"/>
              <a:t> </a:t>
            </a:r>
          </a:p>
          <a:p>
            <a:r>
              <a:rPr lang="is-IS" dirty="0" smtClean="0"/>
              <a:t>Yfirlýsing ríkisstjórnarinnar</a:t>
            </a:r>
          </a:p>
          <a:p>
            <a:pPr lvl="1"/>
            <a:r>
              <a:rPr lang="is-IS" dirty="0" smtClean="0"/>
              <a:t>Að </a:t>
            </a:r>
            <a:r>
              <a:rPr lang="is-IS" dirty="0"/>
              <a:t>stjórnvöld hafi staðið við gefin fyrirheit í efnahags-, atvinnu-, og félagsmálum, sbr. yfirlýsingu ríkisstjórnarinnar </a:t>
            </a:r>
          </a:p>
        </p:txBody>
      </p:sp>
    </p:spTree>
    <p:extLst>
      <p:ext uri="{BB962C8B-B14F-4D97-AF65-F5344CB8AC3E}">
        <p14:creationId xmlns:p14="http://schemas.microsoft.com/office/powerpoint/2010/main" val="4286568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Laun, verðlag og kaupmáttur</a:t>
            </a:r>
            <a:endParaRPr lang="is-I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242172"/>
              </p:ext>
            </p:extLst>
          </p:nvPr>
        </p:nvGraphicFramePr>
        <p:xfrm>
          <a:off x="357188" y="1571625"/>
          <a:ext cx="8463284" cy="495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275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Verðbólgan á árinu 2011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5640"/>
              </p:ext>
            </p:extLst>
          </p:nvPr>
        </p:nvGraphicFramePr>
        <p:xfrm>
          <a:off x="357188" y="1571625"/>
          <a:ext cx="8429625" cy="502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34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Eðli og uppruni verðbreytinga </a:t>
            </a:r>
            <a:br>
              <a:rPr lang="is-IS" dirty="0" smtClean="0"/>
            </a:br>
            <a:r>
              <a:rPr lang="is-IS" dirty="0" smtClean="0"/>
              <a:t>sl</a:t>
            </a:r>
            <a:r>
              <a:rPr lang="is-IS" dirty="0" smtClean="0"/>
              <a:t>. 12 </a:t>
            </a:r>
            <a:r>
              <a:rPr lang="is-IS" dirty="0" err="1" smtClean="0"/>
              <a:t>mán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027943"/>
              </p:ext>
            </p:extLst>
          </p:nvPr>
        </p:nvGraphicFramePr>
        <p:xfrm>
          <a:off x="357188" y="1571625"/>
          <a:ext cx="84296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90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Þróun</a:t>
            </a:r>
            <a:r>
              <a:rPr lang="en-US" dirty="0"/>
              <a:t> </a:t>
            </a:r>
            <a:r>
              <a:rPr lang="en-US" dirty="0" err="1"/>
              <a:t>verðlags</a:t>
            </a:r>
            <a:r>
              <a:rPr lang="en-US" dirty="0"/>
              <a:t> á </a:t>
            </a:r>
            <a:r>
              <a:rPr lang="en-US" dirty="0" err="1"/>
              <a:t>árinu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2011 </a:t>
            </a:r>
            <a:r>
              <a:rPr lang="en-US" dirty="0"/>
              <a:t>og </a:t>
            </a:r>
            <a:r>
              <a:rPr lang="en-US" dirty="0" smtClean="0"/>
              <a:t>2012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37227"/>
              </p:ext>
            </p:extLst>
          </p:nvPr>
        </p:nvGraphicFramePr>
        <p:xfrm>
          <a:off x="357188" y="1571625"/>
          <a:ext cx="84296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60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Breytingar á </a:t>
            </a:r>
            <a:r>
              <a:rPr lang="is-IS" smtClean="0"/>
              <a:t>gengi krónunnar</a:t>
            </a:r>
            <a:endParaRPr lang="is-I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91483"/>
              </p:ext>
            </p:extLst>
          </p:nvPr>
        </p:nvGraphicFramePr>
        <p:xfrm>
          <a:off x="357188" y="1571625"/>
          <a:ext cx="84296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29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i_template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asi_template (2)</Template>
  <TotalTime>8516</TotalTime>
  <Words>1165</Words>
  <Application>Microsoft Office PowerPoint</Application>
  <PresentationFormat>On-screen Show (4:3)</PresentationFormat>
  <Paragraphs>144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asi_template (2)</vt:lpstr>
      <vt:lpstr> Forsendur kjarasamninga janúar 2012  </vt:lpstr>
      <vt:lpstr>Kjarasamningar</vt:lpstr>
      <vt:lpstr>Forsendur kjarasamninganna</vt:lpstr>
      <vt:lpstr>Forsendur kjarasamninganna (frh.)</vt:lpstr>
      <vt:lpstr>Laun, verðlag og kaupmáttur</vt:lpstr>
      <vt:lpstr>Verðbólgan á árinu 2011</vt:lpstr>
      <vt:lpstr>Eðli og uppruni verðbreytinga  sl. 12 mán</vt:lpstr>
      <vt:lpstr>Þróun verðlags á árinu  2011 og 2012</vt:lpstr>
      <vt:lpstr>Breytingar á gengi krónunnar</vt:lpstr>
      <vt:lpstr>Þróun gengis krónunnar 2011</vt:lpstr>
      <vt:lpstr>Efnislegar forsendur gagnvart SA</vt:lpstr>
      <vt:lpstr>Um yfirlýsingu ríkisstjórnarinnar</vt:lpstr>
      <vt:lpstr>Bætur og persónuafsláttur</vt:lpstr>
      <vt:lpstr>Starfsskilyrði atvinnulífsins</vt:lpstr>
      <vt:lpstr>Lífeyrismál</vt:lpstr>
      <vt:lpstr>Starfsendurhæfing</vt:lpstr>
      <vt:lpstr>Húsnæðismál</vt:lpstr>
      <vt:lpstr>Umgjörð efnahagsmála</vt:lpstr>
      <vt:lpstr>Sókn í atvinnumálum - fjárfestingar</vt:lpstr>
      <vt:lpstr>Fjöldi á vinnumarkaði  og atvinnuþáttaka á Íslandi 2007-2011</vt:lpstr>
      <vt:lpstr>Raunatvinnuleysi á Íslandi sl. 3 ár Fjöldi einstaklinga</vt:lpstr>
      <vt:lpstr>PowerPoint Presentation</vt:lpstr>
      <vt:lpstr>Þróun fjárfestinga 2008-2014 m.v. spá SÍ (súlur) og HÍ (línur)</vt:lpstr>
      <vt:lpstr>Opinberar fjárfestingar</vt:lpstr>
      <vt:lpstr>Sókn í orku- og iðnaðarmálum</vt:lpstr>
      <vt:lpstr>Hvati til fjárfestinga</vt:lpstr>
      <vt:lpstr>Nýsköpun</vt:lpstr>
      <vt:lpstr>Menntamál og vinnumarkaðsúrræði</vt:lpstr>
      <vt:lpstr>Menntamál og vinnumarkaðsúrræði</vt:lpstr>
      <vt:lpstr>Staða yfirlýsingar ríkisstjórnarinnar</vt:lpstr>
      <vt:lpstr>Næstu skref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Ingunn S. Þorsteinsdóttir</dc:creator>
  <cp:lastModifiedBy>snorrimar</cp:lastModifiedBy>
  <cp:revision>410</cp:revision>
  <cp:lastPrinted>2012-01-05T09:06:07Z</cp:lastPrinted>
  <dcterms:created xsi:type="dcterms:W3CDTF">2009-02-09T17:28:03Z</dcterms:created>
  <dcterms:modified xsi:type="dcterms:W3CDTF">2012-01-05T13:34:47Z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1283637135</vt:i4>
  </property>
  <property fmtid="{D5CDD505-2E9C-101B-9397-08002B2CF9AE}" pid="3" name="_NewReviewCycle">
    <vt:lpwstr/>
  </property>
  <property fmtid="{D5CDD505-2E9C-101B-9397-08002B2CF9AE}" pid="4" name="_EmailSubject">
    <vt:lpwstr>Vinnuskjöl</vt:lpwstr>
  </property>
  <property fmtid="{D5CDD505-2E9C-101B-9397-08002B2CF9AE}" pid="5" name="_AuthorEmail">
    <vt:lpwstr>gylfi@asi.is</vt:lpwstr>
  </property>
  <property fmtid="{D5CDD505-2E9C-101B-9397-08002B2CF9AE}" pid="6" name="_AuthorEmailDisplayName">
    <vt:lpwstr>Gylfi Arnbjörnsson</vt:lpwstr>
  </property>
</Properties>
</file>