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59" r:id="rId6"/>
    <p:sldId id="261" r:id="rId7"/>
    <p:sldId id="260" r:id="rId8"/>
    <p:sldId id="269" r:id="rId9"/>
    <p:sldId id="270" r:id="rId10"/>
    <p:sldId id="267" r:id="rId11"/>
    <p:sldId id="262" r:id="rId12"/>
    <p:sldId id="264" r:id="rId13"/>
    <p:sldId id="265" r:id="rId14"/>
    <p:sldId id="266" r:id="rId15"/>
    <p:sldId id="271" r:id="rId1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8A720-A872-4D19-9D7C-1F45FC5FDADA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942A9-6718-4BC4-BB21-517BF82D87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942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í sóknaráætlun</a:t>
            </a:r>
            <a:r>
              <a:rPr lang="is-IS" baseline="0" dirty="0" smtClean="0"/>
              <a:t> stjórnvalda fyrir 2020 er sett fram metnaðarfullt markmið um að fækka…Risavaxið verkefni sem þarf nú að útfæra með aðgerðaáætlun og tímasettum markmiðum sem skipt verði í raunhæfa áfanga.  </a:t>
            </a:r>
            <a:r>
              <a:rPr lang="is-IS" baseline="0" smtClean="0"/>
              <a:t>Sk. gögnum Hagstofu Íslands og Eurostat hafa um 30% íslendinga á aldrinum 25-64 ára ekki lokið formlegu námi á framhaldsskólastigi á árinu 2011.  Mun hærra hlutfall en á Norðurlöndunum (15-20% í Finnlandi, Noregi og Svíþjoð en 22% í Danmörku.)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942A9-6718-4BC4-BB21-517BF82D87EC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1744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mtClean="0"/>
              <a:t>Brotthvarf hefur lengi verið á bilinu 25% -30% á Íslandi.  Nýjustu samanburðarathuganir OECD</a:t>
            </a:r>
            <a:r>
              <a:rPr lang="is-IS" baseline="0" smtClean="0"/>
              <a:t> gefa til kynna að eftir 4 ár í framhaldsskóla hafi innan við helmingur nemenda lokið námi og 7 árum síðar sé hlutfall brautskráðra aðeins komið í 61%.  11% enn í námi en 28% voru brottfallnir.</a:t>
            </a:r>
          </a:p>
          <a:p>
            <a:r>
              <a:rPr lang="is-IS" baseline="0" smtClean="0"/>
              <a:t>Af 30 ríkjum OECD voru 27 ríki þar sem meðalaldur við upphaf háskólanáms er lægri en á Íslandi, flestir hefja háskólanám við 18 eða 19 ára aldur.  Ísland 20 ára, 21 ár í Danmörku og 22 ár í Ísrael.</a:t>
            </a:r>
            <a:endParaRPr lang="is-IS" dirty="0" smtClean="0"/>
          </a:p>
          <a:p>
            <a:r>
              <a:rPr lang="is-IS" dirty="0" smtClean="0"/>
              <a:t>Áhersla</a:t>
            </a:r>
            <a:r>
              <a:rPr lang="is-IS" baseline="0" dirty="0" smtClean="0"/>
              <a:t> á bóknám?</a:t>
            </a:r>
          </a:p>
          <a:p>
            <a:r>
              <a:rPr lang="is-IS" baseline="0" dirty="0" smtClean="0"/>
              <a:t>Könnun samtaka iðnaðarins</a:t>
            </a:r>
          </a:p>
          <a:p>
            <a:r>
              <a:rPr lang="is-IS" baseline="0" dirty="0" smtClean="0"/>
              <a:t>Skortur á menntuðu vinnuafli í hugverkageiranum</a:t>
            </a:r>
          </a:p>
          <a:p>
            <a:r>
              <a:rPr lang="is-IS" baseline="0" dirty="0" smtClean="0"/>
              <a:t>Námsleiði áhugaleysi skv. </a:t>
            </a:r>
            <a:r>
              <a:rPr lang="is-IS" baseline="0" smtClean="0"/>
              <a:t>könnuninni Ungt fólk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942A9-6718-4BC4-BB21-517BF82D87EC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30763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Nátengt</a:t>
            </a:r>
            <a:r>
              <a:rPr lang="is-IS" baseline="0" dirty="0" smtClean="0"/>
              <a:t> þessu metnaðarfulla markmiði er hið svimandi háa brotthvarf </a:t>
            </a:r>
            <a:r>
              <a:rPr lang="is-IS" baseline="0" dirty="0" err="1" smtClean="0"/>
              <a:t>úr</a:t>
            </a:r>
            <a:r>
              <a:rPr lang="is-IS" baseline="0" dirty="0" smtClean="0"/>
              <a:t> íslenskum framhaldsskólum – og reyndar háskólum einnig. 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942A9-6718-4BC4-BB21-517BF82D87EC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20934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Í starfsáætlun Fræðslumiðstöðvar</a:t>
            </a:r>
            <a:r>
              <a:rPr lang="is-IS" baseline="0" dirty="0" smtClean="0"/>
              <a:t> í Reykjavík fyrir 1998 er vísað í þessi sjónarmið grunnskólalaganna með áherslu á að eitt af þremur meginleiðarljósum í starfi FR og grunnskóla borgarinnar </a:t>
            </a:r>
            <a:r>
              <a:rPr lang="is-IS" baseline="0" dirty="0" err="1" smtClean="0"/>
              <a:t>sé</a:t>
            </a:r>
            <a:r>
              <a:rPr lang="is-IS" baseline="0" dirty="0" smtClean="0"/>
              <a:t> að allir nemendur njóti alhliða menntunar við hæfi hvers og eins og fái hvatningu til náms í samræmi við þroska sinn </a:t>
            </a:r>
            <a:r>
              <a:rPr lang="is-IS" baseline="0" smtClean="0"/>
              <a:t>og áhuga, sbr. áherslur í grunnskólalögum.  Tveimur árum síðar í starfsáætlun fyrir árið 2000 var komin skýrari áhersla á að skipulag náms verði nemendamiðaðra með aukinni áherslu á þemanám og samvinnu nemenda, sbr. aðalnámsskrá grunnskóla.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942A9-6718-4BC4-BB21-517BF82D87EC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22557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mtClean="0"/>
              <a:t>Norðmenn hafa áætlað að árlegur</a:t>
            </a:r>
            <a:r>
              <a:rPr lang="is-IS" baseline="0" smtClean="0"/>
              <a:t> sparnaður samfélagsins við að minnka brottfall um 10% stig hlaupi á 80 milljörðum króna og 116 milljörðum ef þeir ná að minnka brottfall um þriðjung frá því sem nú er.   </a:t>
            </a:r>
            <a:r>
              <a:rPr lang="is-IS" smtClean="0"/>
              <a:t>Hollendingar </a:t>
            </a:r>
            <a:r>
              <a:rPr lang="is-IS" dirty="0" smtClean="0"/>
              <a:t>efndu til átaks fyrir 7 árum til að berjast gegn brotthvarfi</a:t>
            </a:r>
            <a:r>
              <a:rPr lang="is-IS" baseline="0" dirty="0" smtClean="0"/>
              <a:t> </a:t>
            </a:r>
            <a:r>
              <a:rPr lang="is-IS" baseline="0" dirty="0" err="1" smtClean="0"/>
              <a:t>úr</a:t>
            </a:r>
            <a:r>
              <a:rPr lang="is-IS" baseline="0" dirty="0" smtClean="0"/>
              <a:t> framhaldsskólum.   Þeir hafa reiknað </a:t>
            </a:r>
            <a:r>
              <a:rPr lang="is-IS" baseline="0" dirty="0" err="1" smtClean="0"/>
              <a:t>út</a:t>
            </a:r>
            <a:r>
              <a:rPr lang="is-IS" baseline="0" dirty="0" smtClean="0"/>
              <a:t> kostnað samfélagsins við brotthvarf og verja ríflega 3 milljörðum </a:t>
            </a:r>
            <a:r>
              <a:rPr lang="is-IS" baseline="0" dirty="0" err="1" smtClean="0"/>
              <a:t>króna</a:t>
            </a:r>
            <a:r>
              <a:rPr lang="is-IS" baseline="0" dirty="0" smtClean="0"/>
              <a:t> </a:t>
            </a:r>
            <a:r>
              <a:rPr lang="is-IS" baseline="0" smtClean="0"/>
              <a:t>á ári </a:t>
            </a:r>
            <a:r>
              <a:rPr lang="is-IS" baseline="0" dirty="0" smtClean="0"/>
              <a:t>í verkefnið</a:t>
            </a:r>
            <a:r>
              <a:rPr lang="is-IS" baseline="0" smtClean="0"/>
              <a:t>.  Brotthvarfið var 15,4% árið 2000 en með þessu átaki hefur þeim nú tekist að lækka það niður í rúm 9%.  Hollendingarnir hækkuðu skólaskylduna í 18 ár.   Mikil andstaða í byrjun en núna Skylda </a:t>
            </a:r>
            <a:r>
              <a:rPr lang="is-IS" baseline="0" dirty="0" smtClean="0"/>
              <a:t>að útskrifast með einhverja menntun – ganga fyrir í vinnu – menn fá þá diplóma </a:t>
            </a:r>
            <a:r>
              <a:rPr lang="is-IS" baseline="0" dirty="0" err="1" smtClean="0"/>
              <a:t>út</a:t>
            </a:r>
            <a:r>
              <a:rPr lang="is-IS" baseline="0" dirty="0" smtClean="0"/>
              <a:t> á það </a:t>
            </a:r>
            <a:r>
              <a:rPr lang="is-IS" baseline="0" smtClean="0"/>
              <a:t>– t.d. að vera aðstoðarmaður í verslun.   Slíkir aðilar ganga fyrir í vinnu umfram þá sem hafa enga menntun.   16-18 ára aldurshópur.  En taka líka eldri.    Franska kerfið – vinna í að virkja hagsmunaaðila.   Mikil samvinna stjórnvalda, aðila vinnumarkaðarins og félagsþjónutu, velferðarráðuneyti.  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942A9-6718-4BC4-BB21-517BF82D87EC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85844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942A9-6718-4BC4-BB21-517BF82D87EC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683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2519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0201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5145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0771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80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1079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74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7694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596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8250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524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74333-A124-4057-8B57-5922BF3357CB}" type="datetimeFigureOut">
              <a:rPr lang="is-IS" smtClean="0"/>
              <a:t>20.9.2012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51F8-AE42-4C78-9045-976648DCFE8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8146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C00000"/>
                </a:solidFill>
              </a:rPr>
              <a:t>Hvar viljum við vera </a:t>
            </a:r>
            <a:r>
              <a:rPr lang="is-IS" dirty="0" smtClean="0">
                <a:solidFill>
                  <a:srgbClr val="C00000"/>
                </a:solidFill>
              </a:rPr>
              <a:t>stödd </a:t>
            </a:r>
            <a:br>
              <a:rPr lang="is-IS" dirty="0" smtClean="0">
                <a:solidFill>
                  <a:srgbClr val="C00000"/>
                </a:solidFill>
              </a:rPr>
            </a:br>
            <a:r>
              <a:rPr lang="is-IS" dirty="0" smtClean="0">
                <a:solidFill>
                  <a:srgbClr val="C00000"/>
                </a:solidFill>
              </a:rPr>
              <a:t>árið 2020</a:t>
            </a:r>
            <a:r>
              <a:rPr lang="is-IS" dirty="0" smtClean="0"/>
              <a:t>?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s-IS" dirty="0" smtClean="0"/>
              <a:t>Málþing ASÍ um </a:t>
            </a:r>
            <a:r>
              <a:rPr lang="is-IS" dirty="0" smtClean="0"/>
              <a:t>menntamál</a:t>
            </a:r>
          </a:p>
          <a:p>
            <a:r>
              <a:rPr lang="is-IS" dirty="0" smtClean="0"/>
              <a:t>21. september 2012</a:t>
            </a:r>
          </a:p>
          <a:p>
            <a:endParaRPr lang="is-IS" dirty="0" smtClean="0"/>
          </a:p>
          <a:p>
            <a:r>
              <a:rPr lang="is-IS" sz="3800" dirty="0" smtClean="0"/>
              <a:t>Skúli </a:t>
            </a:r>
            <a:r>
              <a:rPr lang="is-IS" sz="3800" dirty="0" smtClean="0"/>
              <a:t>Helgason</a:t>
            </a:r>
          </a:p>
          <a:p>
            <a:r>
              <a:rPr lang="is-IS" dirty="0" smtClean="0"/>
              <a:t>varaformaður allsherjar- og menntamálanefndar Alþingis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639003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solidFill>
                  <a:srgbClr val="C00000"/>
                </a:solidFill>
              </a:rPr>
              <a:t>Nemendamiðað</a:t>
            </a:r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Persónubundnar námsáætlanir</a:t>
            </a:r>
          </a:p>
          <a:p>
            <a:r>
              <a:rPr lang="is-IS" dirty="0" err="1" smtClean="0"/>
              <a:t>Skimun</a:t>
            </a:r>
            <a:r>
              <a:rPr lang="is-IS" dirty="0" smtClean="0"/>
              <a:t> fyrir áhættuhópum brottfalls</a:t>
            </a:r>
          </a:p>
          <a:p>
            <a:r>
              <a:rPr lang="is-IS" smtClean="0"/>
              <a:t>Fjölbreytt menntaúrræði </a:t>
            </a:r>
            <a:r>
              <a:rPr lang="is-IS" dirty="0" smtClean="0"/>
              <a:t>m.a. </a:t>
            </a:r>
            <a:r>
              <a:rPr lang="is-IS" smtClean="0"/>
              <a:t>í samstarfi skóla og atvinnulífs</a:t>
            </a:r>
          </a:p>
          <a:p>
            <a:r>
              <a:rPr lang="is-IS" smtClean="0"/>
              <a:t>Áhersla á verklega kennslu og verkefnavinnu</a:t>
            </a:r>
          </a:p>
          <a:p>
            <a:r>
              <a:rPr lang="is-IS" smtClean="0"/>
              <a:t>Nútímalegir kennsluhættir og námsgögn</a:t>
            </a:r>
            <a:endParaRPr lang="is-IS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878955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C00000"/>
                </a:solidFill>
              </a:rPr>
              <a:t>Áhersla á verklegt nám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Nemendur </a:t>
            </a:r>
            <a:r>
              <a:rPr lang="is-IS" dirty="0" err="1" smtClean="0"/>
              <a:t>læri</a:t>
            </a:r>
            <a:r>
              <a:rPr lang="is-IS" dirty="0" smtClean="0"/>
              <a:t> undirstöðugreinar eins og stærðfræði, líffræði, samfélagsgreinar og íslensku í gegnum hagnýt verkefni</a:t>
            </a:r>
          </a:p>
          <a:p>
            <a:endParaRPr lang="is-IS" dirty="0"/>
          </a:p>
          <a:p>
            <a:r>
              <a:rPr lang="is-IS" dirty="0" smtClean="0"/>
              <a:t>Samstarf milli skóla og atvinnulífs um uppbyggingu fjölbreytilegrar aðstöðu til verklegrar kennslu í eða við alla skóla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68017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C00000"/>
                </a:solidFill>
              </a:rPr>
              <a:t>Námsgögn frá 21. öldinni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Nýta tölvur, netið og margmiðlun í miklu ríkari </a:t>
            </a:r>
            <a:r>
              <a:rPr lang="is-IS" dirty="0" err="1" smtClean="0"/>
              <a:t>mæli</a:t>
            </a:r>
            <a:r>
              <a:rPr lang="is-IS" dirty="0" smtClean="0"/>
              <a:t> til að örva áhuga og sköpun nemenda á öllum skólastigum</a:t>
            </a:r>
          </a:p>
          <a:p>
            <a:endParaRPr lang="is-IS" dirty="0"/>
          </a:p>
          <a:p>
            <a:r>
              <a:rPr lang="is-IS" dirty="0" smtClean="0"/>
              <a:t>Efla útgáfu námsgagna sem nýta sér rafræna upplýsingatækni og margmiðlun</a:t>
            </a:r>
          </a:p>
          <a:p>
            <a:endParaRPr lang="is-IS" dirty="0"/>
          </a:p>
          <a:p>
            <a:r>
              <a:rPr lang="is-IS" dirty="0" smtClean="0"/>
              <a:t>Nýta íslenska upplýsingatækni og leikjaiðnað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54745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>
                <a:solidFill>
                  <a:srgbClr val="C00000"/>
                </a:solidFill>
              </a:rPr>
              <a:t>Bætt kjör og starfsumhverfi kennara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Skoða hugmyndir um styttingu grunn- og framhaldsskóla í samhengi við bætt kjör og starfsumhverfi kennara.  </a:t>
            </a:r>
          </a:p>
          <a:p>
            <a:endParaRPr lang="is-IS" dirty="0"/>
          </a:p>
          <a:p>
            <a:r>
              <a:rPr lang="is-IS" dirty="0" smtClean="0"/>
              <a:t>Við endurskoðun </a:t>
            </a:r>
            <a:r>
              <a:rPr lang="is-IS" smtClean="0"/>
              <a:t>kjarasamninga kennara verði </a:t>
            </a:r>
            <a:r>
              <a:rPr lang="is-IS" dirty="0" smtClean="0"/>
              <a:t>þess freistað </a:t>
            </a:r>
            <a:r>
              <a:rPr lang="is-IS" smtClean="0"/>
              <a:t>að ná samningum um bætt </a:t>
            </a:r>
            <a:r>
              <a:rPr lang="is-IS" dirty="0" smtClean="0"/>
              <a:t>kjör </a:t>
            </a:r>
            <a:r>
              <a:rPr lang="is-IS" smtClean="0"/>
              <a:t>samhliða brýnum umbótum á skólastarfi.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12465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C00000"/>
                </a:solidFill>
              </a:rPr>
              <a:t>Verk- og tækninám eftirsótt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Markviss kynning á fjölbreytileika verk- og tæknináms sem í boði er.</a:t>
            </a:r>
          </a:p>
          <a:p>
            <a:endParaRPr lang="is-IS" dirty="0"/>
          </a:p>
          <a:p>
            <a:r>
              <a:rPr lang="is-IS" dirty="0" smtClean="0"/>
              <a:t>Kynning á störfum á vinnumarkaði allt niður í grunnskóla.</a:t>
            </a:r>
          </a:p>
          <a:p>
            <a:endParaRPr lang="is-IS" dirty="0"/>
          </a:p>
          <a:p>
            <a:r>
              <a:rPr lang="is-IS" dirty="0" smtClean="0"/>
              <a:t>Aðilar vinnumarkaðar í lykilhlutverki.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44658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C00000"/>
                </a:solidFill>
              </a:rPr>
              <a:t>Lifi byltingin!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Það var fólk eins og við sem </a:t>
            </a:r>
            <a:r>
              <a:rPr lang="is-IS" dirty="0" err="1" smtClean="0"/>
              <a:t>mótaði</a:t>
            </a:r>
            <a:r>
              <a:rPr lang="is-IS" dirty="0" smtClean="0"/>
              <a:t> menntakerfið á sínum tíma</a:t>
            </a:r>
          </a:p>
          <a:p>
            <a:endParaRPr lang="is-IS" dirty="0"/>
          </a:p>
          <a:p>
            <a:r>
              <a:rPr lang="is-IS" dirty="0" smtClean="0"/>
              <a:t>Það þarf bara fólk eins og okkur til að breyta menntakerfinu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40539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C00000"/>
                </a:solidFill>
              </a:rPr>
              <a:t>Menntamarkmið 2020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s-IS" dirty="0" smtClean="0"/>
          </a:p>
          <a:p>
            <a:r>
              <a:rPr lang="is-IS" dirty="0" smtClean="0"/>
              <a:t>Allir </a:t>
            </a:r>
            <a:r>
              <a:rPr lang="is-IS" dirty="0" smtClean="0"/>
              <a:t>stundi </a:t>
            </a:r>
            <a:r>
              <a:rPr lang="is-IS" dirty="0" smtClean="0"/>
              <a:t>nám við sitt </a:t>
            </a:r>
            <a:r>
              <a:rPr lang="is-IS" dirty="0" smtClean="0"/>
              <a:t>hæfi</a:t>
            </a:r>
          </a:p>
          <a:p>
            <a:r>
              <a:rPr lang="is-IS" dirty="0" smtClean="0"/>
              <a:t>Nám miðist </a:t>
            </a:r>
            <a:r>
              <a:rPr lang="is-IS" dirty="0" smtClean="0"/>
              <a:t>við að virkja styrkleika nemenda</a:t>
            </a:r>
          </a:p>
          <a:p>
            <a:r>
              <a:rPr lang="is-IS" dirty="0"/>
              <a:t>Brotthvarf </a:t>
            </a:r>
            <a:r>
              <a:rPr lang="is-IS" dirty="0" err="1"/>
              <a:t>sé</a:t>
            </a:r>
            <a:r>
              <a:rPr lang="is-IS" dirty="0"/>
              <a:t> ekki meira en í Evrópu</a:t>
            </a:r>
          </a:p>
          <a:p>
            <a:r>
              <a:rPr lang="is-IS" dirty="0" smtClean="0"/>
              <a:t>Öllum </a:t>
            </a:r>
            <a:r>
              <a:rPr lang="is-IS" dirty="0" smtClean="0"/>
              <a:t>nemendum í framhaldsskóla </a:t>
            </a:r>
            <a:r>
              <a:rPr lang="is-IS" dirty="0" smtClean="0"/>
              <a:t>séu tryggð </a:t>
            </a:r>
            <a:r>
              <a:rPr lang="is-IS" dirty="0" smtClean="0"/>
              <a:t>viðurkennd námslok við 18 ára aldur.</a:t>
            </a:r>
          </a:p>
          <a:p>
            <a:r>
              <a:rPr lang="is-IS" dirty="0" err="1" smtClean="0"/>
              <a:t>Skýrt</a:t>
            </a:r>
            <a:r>
              <a:rPr lang="is-IS" dirty="0" smtClean="0"/>
              <a:t> samhengi </a:t>
            </a:r>
            <a:r>
              <a:rPr lang="is-IS" dirty="0" err="1" smtClean="0"/>
              <a:t>sé</a:t>
            </a:r>
            <a:r>
              <a:rPr lang="is-IS" dirty="0" smtClean="0"/>
              <a:t> </a:t>
            </a:r>
            <a:r>
              <a:rPr lang="is-IS" dirty="0" smtClean="0"/>
              <a:t>milli skipulags </a:t>
            </a:r>
            <a:r>
              <a:rPr lang="is-IS" dirty="0" smtClean="0"/>
              <a:t>og framboðs náms </a:t>
            </a:r>
            <a:r>
              <a:rPr lang="is-IS" dirty="0" smtClean="0"/>
              <a:t>og færniþarfa atvinnulífs til framtíðar.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66110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C00000"/>
                </a:solidFill>
              </a:rPr>
              <a:t>Leiðarljós stjórnarskrárinnar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/>
              <a:t> </a:t>
            </a:r>
            <a:endParaRPr lang="is-IS" smtClean="0"/>
          </a:p>
          <a:p>
            <a:pPr marL="0" indent="0">
              <a:buNone/>
            </a:pPr>
            <a:r>
              <a:rPr lang="is-IS" b="1" smtClean="0"/>
              <a:t>				76</a:t>
            </a:r>
            <a:r>
              <a:rPr lang="is-IS" b="1" dirty="0"/>
              <a:t>. gr.</a:t>
            </a:r>
            <a:r>
              <a:rPr lang="is-IS"/>
              <a:t> </a:t>
            </a:r>
            <a:endParaRPr lang="is-IS" smtClean="0"/>
          </a:p>
          <a:p>
            <a:endParaRPr lang="is-IS" sz="1800" smtClean="0"/>
          </a:p>
          <a:p>
            <a:pPr marL="0" indent="0" algn="ctr">
              <a:buNone/>
            </a:pPr>
            <a:r>
              <a:rPr lang="is-IS" smtClean="0"/>
              <a:t>Öllum </a:t>
            </a:r>
            <a:r>
              <a:rPr lang="is-IS"/>
              <a:t>skal tryggður í lögum réttur </a:t>
            </a:r>
            <a:endParaRPr lang="is-IS" smtClean="0"/>
          </a:p>
          <a:p>
            <a:pPr marL="0" indent="0" algn="ctr">
              <a:buNone/>
            </a:pPr>
            <a:r>
              <a:rPr lang="is-IS" smtClean="0"/>
              <a:t>til almennrar </a:t>
            </a:r>
            <a:r>
              <a:rPr lang="is-IS"/>
              <a:t>menntunar og fræðslu </a:t>
            </a:r>
            <a:endParaRPr lang="is-IS" smtClean="0"/>
          </a:p>
          <a:p>
            <a:pPr marL="0" indent="0" algn="ctr">
              <a:buNone/>
            </a:pPr>
            <a:r>
              <a:rPr lang="is-IS" smtClean="0">
                <a:solidFill>
                  <a:srgbClr val="FF0000"/>
                </a:solidFill>
              </a:rPr>
              <a:t>við </a:t>
            </a:r>
            <a:r>
              <a:rPr lang="is-IS">
                <a:solidFill>
                  <a:srgbClr val="FF0000"/>
                </a:solidFill>
              </a:rPr>
              <a:t>sitt </a:t>
            </a:r>
            <a:r>
              <a:rPr lang="is-IS" smtClean="0">
                <a:solidFill>
                  <a:srgbClr val="FF0000"/>
                </a:solidFill>
              </a:rPr>
              <a:t>hæfi</a:t>
            </a:r>
            <a:r>
              <a:rPr lang="is-IS" smtClean="0"/>
              <a:t>.</a:t>
            </a:r>
          </a:p>
          <a:p>
            <a:pPr marL="0" indent="0">
              <a:buNone/>
            </a:pPr>
            <a:r>
              <a:rPr lang="is-IS"/>
              <a:t/>
            </a:r>
            <a:br>
              <a:rPr lang="is-IS"/>
            </a:br>
            <a:r>
              <a:rPr lang="is-IS" sz="18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7806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solidFill>
                  <a:srgbClr val="C00000"/>
                </a:solidFill>
              </a:rPr>
              <a:t>Risavaxið verkefni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Stjórnvöld og aðilar vinnumarkaðarins hafa sett sér það sameiginlega markmið að fækka þeim einstaklingum á vinnumarkaði sem eingöngu hafa grunnskólamenntun </a:t>
            </a:r>
            <a:r>
              <a:rPr lang="is-IS" dirty="0" err="1" smtClean="0"/>
              <a:t>úr</a:t>
            </a:r>
            <a:r>
              <a:rPr lang="is-IS" dirty="0" smtClean="0"/>
              <a:t> </a:t>
            </a:r>
            <a:r>
              <a:rPr lang="is-IS" dirty="0" smtClean="0">
                <a:solidFill>
                  <a:srgbClr val="FF0000"/>
                </a:solidFill>
              </a:rPr>
              <a:t>30%</a:t>
            </a:r>
            <a:r>
              <a:rPr lang="is-IS" dirty="0" smtClean="0"/>
              <a:t> í </a:t>
            </a:r>
            <a:r>
              <a:rPr lang="is-IS" dirty="0" smtClean="0">
                <a:solidFill>
                  <a:srgbClr val="00B050"/>
                </a:solidFill>
              </a:rPr>
              <a:t>10%</a:t>
            </a:r>
            <a:r>
              <a:rPr lang="is-IS" dirty="0" smtClean="0"/>
              <a:t>.</a:t>
            </a:r>
          </a:p>
          <a:p>
            <a:pPr marL="0" indent="0">
              <a:buNone/>
            </a:pPr>
            <a:endParaRPr lang="is-IS" dirty="0"/>
          </a:p>
          <a:p>
            <a:r>
              <a:rPr lang="is-IS" dirty="0" smtClean="0"/>
              <a:t>Þessa stefnu þarf að útfæra með aðgerðaáætlun og tímasettum markmiðum.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4795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C00000"/>
                </a:solidFill>
              </a:rPr>
              <a:t>Helstu áskoranir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err="1" smtClean="0"/>
              <a:t>Hæsta</a:t>
            </a:r>
            <a:r>
              <a:rPr lang="is-IS" dirty="0" smtClean="0"/>
              <a:t> brotthvarf </a:t>
            </a:r>
            <a:r>
              <a:rPr lang="is-IS" dirty="0" err="1" smtClean="0"/>
              <a:t>úr</a:t>
            </a:r>
            <a:r>
              <a:rPr lang="is-IS" dirty="0" smtClean="0"/>
              <a:t> </a:t>
            </a:r>
            <a:r>
              <a:rPr lang="is-IS" dirty="0" smtClean="0"/>
              <a:t>framhaldsskólum í </a:t>
            </a:r>
            <a:r>
              <a:rPr lang="is-IS" dirty="0" smtClean="0"/>
              <a:t>Evrópu</a:t>
            </a:r>
          </a:p>
          <a:p>
            <a:r>
              <a:rPr lang="is-IS" dirty="0" smtClean="0"/>
              <a:t>Yfirgnæfandi áhersla á bóknám</a:t>
            </a:r>
          </a:p>
          <a:p>
            <a:r>
              <a:rPr lang="is-IS" dirty="0" smtClean="0"/>
              <a:t>Gjá á milli menntakerfis og vinnumarkaðar</a:t>
            </a:r>
          </a:p>
          <a:p>
            <a:r>
              <a:rPr lang="is-IS" dirty="0" smtClean="0"/>
              <a:t>Skortur á menntuðu vinnuafli með verk- og tæknimenntun</a:t>
            </a:r>
          </a:p>
          <a:p>
            <a:r>
              <a:rPr lang="is-IS" dirty="0" smtClean="0"/>
              <a:t>Námsleiði, </a:t>
            </a:r>
            <a:r>
              <a:rPr lang="is-IS" dirty="0" smtClean="0"/>
              <a:t>áhugaleysi </a:t>
            </a:r>
            <a:r>
              <a:rPr lang="is-IS" dirty="0" err="1" smtClean="0"/>
              <a:t>hjá</a:t>
            </a:r>
            <a:r>
              <a:rPr lang="is-IS" dirty="0" smtClean="0"/>
              <a:t> mörgum nemendum</a:t>
            </a:r>
          </a:p>
          <a:p>
            <a:r>
              <a:rPr lang="is-IS" dirty="0" smtClean="0"/>
              <a:t>Langur námstími til stúdentsprófs</a:t>
            </a:r>
            <a:endParaRPr lang="is-IS" dirty="0" smtClean="0"/>
          </a:p>
          <a:p>
            <a:r>
              <a:rPr lang="is-IS" dirty="0"/>
              <a:t>Ó</a:t>
            </a:r>
            <a:r>
              <a:rPr lang="is-IS" dirty="0" smtClean="0"/>
              <a:t>skilvirkni í menntakerfinu</a:t>
            </a:r>
          </a:p>
          <a:p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50312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solidFill>
                  <a:srgbClr val="C00000"/>
                </a:solidFill>
              </a:rPr>
              <a:t>Ráðast gegn </a:t>
            </a:r>
            <a:r>
              <a:rPr lang="is-IS" dirty="0" smtClean="0">
                <a:solidFill>
                  <a:srgbClr val="C00000"/>
                </a:solidFill>
              </a:rPr>
              <a:t>rótum brotthvarfs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Mikið talað um brotthvarf en árangur lítill</a:t>
            </a:r>
          </a:p>
          <a:p>
            <a:endParaRPr lang="is-IS" dirty="0"/>
          </a:p>
          <a:p>
            <a:r>
              <a:rPr lang="is-IS" dirty="0" smtClean="0"/>
              <a:t>Áhersla verið á aðgerðir í framhaldsskólum einkum til að auka framboð og sveigjanleika náms</a:t>
            </a:r>
          </a:p>
          <a:p>
            <a:pPr marL="0" indent="0">
              <a:buNone/>
            </a:pPr>
            <a:endParaRPr lang="is-IS" dirty="0"/>
          </a:p>
          <a:p>
            <a:r>
              <a:rPr lang="is-IS" dirty="0" smtClean="0"/>
              <a:t>Þurfum að ráðast að rótum brotthvarfs og hefja forvarnir og </a:t>
            </a:r>
            <a:r>
              <a:rPr lang="is-IS" dirty="0" err="1" smtClean="0"/>
              <a:t>skimun</a:t>
            </a:r>
            <a:r>
              <a:rPr lang="is-IS" dirty="0" smtClean="0"/>
              <a:t> í grunnskólunum</a:t>
            </a:r>
          </a:p>
          <a:p>
            <a:pPr marL="0" indent="0">
              <a:buNone/>
            </a:pPr>
            <a:endParaRPr lang="is-IS" dirty="0" smtClean="0"/>
          </a:p>
          <a:p>
            <a:r>
              <a:rPr lang="is-IS" dirty="0" smtClean="0"/>
              <a:t>Persónubundið nám – nemandi í brennidepli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12438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C00000"/>
                </a:solidFill>
              </a:rPr>
              <a:t>Frá orðum til athafna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s-IS" dirty="0" smtClean="0"/>
              <a:t>Áhersla á einstaklingsmiðað nám í lögum frá </a:t>
            </a:r>
            <a:r>
              <a:rPr lang="is-IS" dirty="0" smtClean="0"/>
              <a:t>1974</a:t>
            </a:r>
          </a:p>
          <a:p>
            <a:endParaRPr lang="is-IS" dirty="0"/>
          </a:p>
          <a:p>
            <a:pPr marL="0" indent="0" algn="ctr">
              <a:buNone/>
            </a:pPr>
            <a:r>
              <a:rPr lang="is-IS" dirty="0" smtClean="0"/>
              <a:t>„</a:t>
            </a:r>
            <a:r>
              <a:rPr lang="is-IS" i="1" dirty="0" smtClean="0"/>
              <a:t>Grunnskólinn </a:t>
            </a:r>
            <a:r>
              <a:rPr lang="is-IS" i="1" dirty="0"/>
              <a:t>skal leitast við að haga störfum sinum </a:t>
            </a:r>
            <a:endParaRPr lang="is-IS" i="1" dirty="0" smtClean="0"/>
          </a:p>
          <a:p>
            <a:pPr marL="0" indent="0" algn="ctr">
              <a:buNone/>
            </a:pPr>
            <a:r>
              <a:rPr lang="is-IS" i="1" dirty="0"/>
              <a:t> </a:t>
            </a:r>
            <a:r>
              <a:rPr lang="is-IS" i="1" dirty="0" smtClean="0"/>
              <a:t>    í </a:t>
            </a:r>
            <a:r>
              <a:rPr lang="is-IS" i="1" dirty="0"/>
              <a:t>sem fyllstu </a:t>
            </a:r>
            <a:r>
              <a:rPr lang="is-IS" i="1" dirty="0" smtClean="0"/>
              <a:t>samræmi við </a:t>
            </a:r>
            <a:r>
              <a:rPr lang="is-IS" i="1" dirty="0"/>
              <a:t>eðli og þarfir nemenda og stuðla að alhliða þroska, heilbrigði og menntun </a:t>
            </a:r>
          </a:p>
          <a:p>
            <a:pPr marL="0" indent="0" algn="ctr">
              <a:buNone/>
            </a:pPr>
            <a:r>
              <a:rPr lang="is-IS" i="1" dirty="0" smtClean="0">
                <a:solidFill>
                  <a:srgbClr val="FF0000"/>
                </a:solidFill>
              </a:rPr>
              <a:t>hvers</a:t>
            </a:r>
            <a:r>
              <a:rPr lang="is-IS" i="1" dirty="0">
                <a:solidFill>
                  <a:srgbClr val="FF0000"/>
                </a:solidFill>
              </a:rPr>
              <a:t> </a:t>
            </a:r>
            <a:r>
              <a:rPr lang="is-IS" i="1" dirty="0" smtClean="0">
                <a:solidFill>
                  <a:srgbClr val="FF0000"/>
                </a:solidFill>
              </a:rPr>
              <a:t>og </a:t>
            </a:r>
            <a:r>
              <a:rPr lang="is-IS" i="1" dirty="0">
                <a:solidFill>
                  <a:srgbClr val="FF0000"/>
                </a:solidFill>
              </a:rPr>
              <a:t>eins</a:t>
            </a:r>
            <a:r>
              <a:rPr lang="is-IS" dirty="0" smtClean="0">
                <a:solidFill>
                  <a:srgbClr val="FF0000"/>
                </a:solidFill>
              </a:rPr>
              <a:t>.“</a:t>
            </a:r>
          </a:p>
          <a:p>
            <a:endParaRPr lang="is-IS" dirty="0" smtClean="0">
              <a:solidFill>
                <a:srgbClr val="FF0000"/>
              </a:solidFill>
            </a:endParaRPr>
          </a:p>
          <a:p>
            <a:r>
              <a:rPr lang="is-IS" dirty="0" smtClean="0"/>
              <a:t>Áhersluatriði </a:t>
            </a:r>
            <a:r>
              <a:rPr lang="is-IS" dirty="0" err="1" smtClean="0"/>
              <a:t>hjá</a:t>
            </a:r>
            <a:r>
              <a:rPr lang="is-IS" dirty="0" smtClean="0"/>
              <a:t> Reykjavíkurborg frá </a:t>
            </a:r>
            <a:r>
              <a:rPr lang="is-IS" dirty="0" smtClean="0"/>
              <a:t>199</a:t>
            </a:r>
            <a:r>
              <a:rPr lang="is-IS" dirty="0" smtClean="0"/>
              <a:t>7</a:t>
            </a:r>
            <a:endParaRPr lang="is-IS" dirty="0" smtClean="0"/>
          </a:p>
          <a:p>
            <a:r>
              <a:rPr lang="is-IS" dirty="0" smtClean="0"/>
              <a:t>Misbrestur á framkvæmd lögbundinnar stefnu</a:t>
            </a:r>
          </a:p>
          <a:p>
            <a:r>
              <a:rPr lang="is-IS" dirty="0" err="1" smtClean="0"/>
              <a:t>Ósamræmi</a:t>
            </a:r>
            <a:r>
              <a:rPr lang="is-IS" dirty="0" smtClean="0"/>
              <a:t> milli sveitarfélaga og skólastiga</a:t>
            </a:r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334129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C00000"/>
                </a:solidFill>
              </a:rPr>
              <a:t>Hvað kostar brottfallið?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Reynsla annarra þjóða.</a:t>
            </a:r>
          </a:p>
          <a:p>
            <a:endParaRPr lang="is-IS" dirty="0"/>
          </a:p>
          <a:p>
            <a:r>
              <a:rPr lang="is-IS" dirty="0" smtClean="0"/>
              <a:t>Þarf að kostnaðarmeta brotthvarfið á Íslandi og </a:t>
            </a:r>
            <a:r>
              <a:rPr lang="is-IS" dirty="0" err="1" smtClean="0"/>
              <a:t>móta</a:t>
            </a:r>
            <a:r>
              <a:rPr lang="is-IS" dirty="0" smtClean="0"/>
              <a:t> aðgerðaáætlun sem dregur markvisst </a:t>
            </a:r>
            <a:r>
              <a:rPr lang="is-IS" dirty="0" err="1" smtClean="0"/>
              <a:t>úr</a:t>
            </a:r>
            <a:r>
              <a:rPr lang="is-IS" dirty="0" smtClean="0"/>
              <a:t> brotthvarfi í áföngum á næstu 10-15 árum</a:t>
            </a:r>
          </a:p>
          <a:p>
            <a:endParaRPr lang="is-IS" dirty="0"/>
          </a:p>
          <a:p>
            <a:r>
              <a:rPr lang="is-IS" dirty="0" smtClean="0"/>
              <a:t>Slíkt átak þarf að taka til grunnskóla, framhaldsskóla, háskóla og framhaldsfræðslu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3872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>
                <a:solidFill>
                  <a:srgbClr val="C00000"/>
                </a:solidFill>
              </a:rPr>
              <a:t>Færniþarfir atvinnulífsins séu þekktar</a:t>
            </a:r>
            <a:endParaRPr lang="is-I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Byggja upp þekkingargrunn um hverjar séu þarfir atvinnulifsins fyrir færni og þekkingu til næstu 5,10 og 20 ára.</a:t>
            </a:r>
          </a:p>
          <a:p>
            <a:endParaRPr lang="is-IS" dirty="0"/>
          </a:p>
          <a:p>
            <a:r>
              <a:rPr lang="is-IS" dirty="0" smtClean="0"/>
              <a:t>Taka þátt í evrópsku samstarfi á vegum </a:t>
            </a:r>
            <a:r>
              <a:rPr lang="is-IS" dirty="0" err="1" smtClean="0"/>
              <a:t>Cedefop</a:t>
            </a:r>
            <a:endParaRPr lang="is-IS" dirty="0" smtClean="0"/>
          </a:p>
          <a:p>
            <a:endParaRPr lang="is-IS" dirty="0"/>
          </a:p>
          <a:p>
            <a:r>
              <a:rPr lang="is-IS" dirty="0" smtClean="0"/>
              <a:t>Gagnasöfnun og úrvinnsla </a:t>
            </a:r>
            <a:r>
              <a:rPr lang="is-IS" dirty="0" err="1" smtClean="0"/>
              <a:t>hjá</a:t>
            </a:r>
            <a:r>
              <a:rPr lang="is-IS" dirty="0" smtClean="0"/>
              <a:t> Hagstofu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575046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1016</Words>
  <Application>Microsoft Office PowerPoint</Application>
  <PresentationFormat>On-screen Show (4:3)</PresentationFormat>
  <Paragraphs>109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Hvar viljum við vera stödd  árið 2020?</vt:lpstr>
      <vt:lpstr>Menntamarkmið 2020</vt:lpstr>
      <vt:lpstr>Leiðarljós stjórnarskrárinnar</vt:lpstr>
      <vt:lpstr>Risavaxið verkefni</vt:lpstr>
      <vt:lpstr>Helstu áskoranir</vt:lpstr>
      <vt:lpstr>Ráðast gegn rótum brotthvarfs</vt:lpstr>
      <vt:lpstr>Frá orðum til athafna</vt:lpstr>
      <vt:lpstr>Hvað kostar brottfallið?</vt:lpstr>
      <vt:lpstr>Færniþarfir atvinnulífsins séu þekktar</vt:lpstr>
      <vt:lpstr>Nemendamiðað </vt:lpstr>
      <vt:lpstr>Áhersla á verklegt nám</vt:lpstr>
      <vt:lpstr>Námsgögn frá 21. öldinni</vt:lpstr>
      <vt:lpstr>Bætt kjör og starfsumhverfi kennara</vt:lpstr>
      <vt:lpstr>Verk- og tækninám eftirsótt</vt:lpstr>
      <vt:lpstr>Lifi byltingin!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Hvar viljum við vera 2020?</dc:title>
  <dc:creator>Skúli Helgason</dc:creator>
  <cp:lastModifiedBy>Skúli Helgason</cp:lastModifiedBy>
  <cp:revision>22</cp:revision>
  <dcterms:created xsi:type="dcterms:W3CDTF">2012-09-18T12:16:35Z</dcterms:created>
  <dcterms:modified xsi:type="dcterms:W3CDTF">2012-09-20T15:37:56Z</dcterms:modified>
</cp:coreProperties>
</file>